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20" r:id="rId5"/>
    <p:sldId id="328" r:id="rId6"/>
    <p:sldId id="321" r:id="rId7"/>
    <p:sldId id="322" r:id="rId8"/>
    <p:sldId id="323" r:id="rId9"/>
    <p:sldId id="325" r:id="rId10"/>
    <p:sldId id="326" r:id="rId11"/>
    <p:sldId id="330" r:id="rId12"/>
    <p:sldId id="331" r:id="rId13"/>
    <p:sldId id="324" r:id="rId14"/>
    <p:sldId id="327" r:id="rId15"/>
    <p:sldId id="419" r:id="rId16"/>
    <p:sldId id="423" r:id="rId17"/>
    <p:sldId id="421" r:id="rId18"/>
    <p:sldId id="329" r:id="rId19"/>
    <p:sldId id="31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4FA93-1E3F-43C6-A9FE-B17B4482E447}" v="213" dt="2019-02-01T11:36:27.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2416" autoAdjust="0"/>
  </p:normalViewPr>
  <p:slideViewPr>
    <p:cSldViewPr>
      <p:cViewPr varScale="1">
        <p:scale>
          <a:sx n="74" d="100"/>
          <a:sy n="74" d="100"/>
        </p:scale>
        <p:origin x="-18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Briggs" userId="4ddab35c-0ad3-46c2-bdc1-f2b5eeb47718" providerId="ADAL" clId="{8CD4FA93-1E3F-43C6-A9FE-B17B4482E447}"/>
    <pc:docChg chg="custSel addSld delSld modSld sldOrd">
      <pc:chgData name="Julia Briggs" userId="4ddab35c-0ad3-46c2-bdc1-f2b5eeb47718" providerId="ADAL" clId="{8CD4FA93-1E3F-43C6-A9FE-B17B4482E447}" dt="2019-02-01T11:36:27.574" v="208" actId="1076"/>
      <pc:docMkLst>
        <pc:docMk/>
      </pc:docMkLst>
      <pc:sldChg chg="delSp modSp">
        <pc:chgData name="Julia Briggs" userId="4ddab35c-0ad3-46c2-bdc1-f2b5eeb47718" providerId="ADAL" clId="{8CD4FA93-1E3F-43C6-A9FE-B17B4482E447}" dt="2019-02-01T11:36:27.574" v="208" actId="1076"/>
        <pc:sldMkLst>
          <pc:docMk/>
          <pc:sldMk cId="3233869971" sldId="312"/>
        </pc:sldMkLst>
        <pc:spChg chg="mod">
          <ac:chgData name="Julia Briggs" userId="4ddab35c-0ad3-46c2-bdc1-f2b5eeb47718" providerId="ADAL" clId="{8CD4FA93-1E3F-43C6-A9FE-B17B4482E447}" dt="2019-02-01T11:36:27.574" v="208" actId="1076"/>
          <ac:spMkLst>
            <pc:docMk/>
            <pc:sldMk cId="3233869971" sldId="312"/>
            <ac:spMk id="6" creationId="{00000000-0000-0000-0000-000000000000}"/>
          </ac:spMkLst>
        </pc:spChg>
        <pc:picChg chg="del">
          <ac:chgData name="Julia Briggs" userId="4ddab35c-0ad3-46c2-bdc1-f2b5eeb47718" providerId="ADAL" clId="{8CD4FA93-1E3F-43C6-A9FE-B17B4482E447}" dt="2019-02-01T11:35:58.104" v="199" actId="478"/>
          <ac:picMkLst>
            <pc:docMk/>
            <pc:sldMk cId="3233869971" sldId="312"/>
            <ac:picMk id="3" creationId="{00000000-0000-0000-0000-000000000000}"/>
          </ac:picMkLst>
        </pc:picChg>
        <pc:picChg chg="mod">
          <ac:chgData name="Julia Briggs" userId="4ddab35c-0ad3-46c2-bdc1-f2b5eeb47718" providerId="ADAL" clId="{8CD4FA93-1E3F-43C6-A9FE-B17B4482E447}" dt="2019-02-01T11:36:02.971" v="201" actId="1076"/>
          <ac:picMkLst>
            <pc:docMk/>
            <pc:sldMk cId="3233869971" sldId="312"/>
            <ac:picMk id="4" creationId="{00000000-0000-0000-0000-000000000000}"/>
          </ac:picMkLst>
        </pc:picChg>
        <pc:picChg chg="del">
          <ac:chgData name="Julia Briggs" userId="4ddab35c-0ad3-46c2-bdc1-f2b5eeb47718" providerId="ADAL" clId="{8CD4FA93-1E3F-43C6-A9FE-B17B4482E447}" dt="2019-02-01T11:36:00.686" v="200" actId="478"/>
          <ac:picMkLst>
            <pc:docMk/>
            <pc:sldMk cId="3233869971" sldId="312"/>
            <ac:picMk id="5" creationId="{2D0579DD-D3CF-407A-A8DD-7E3351925501}"/>
          </ac:picMkLst>
        </pc:picChg>
      </pc:sldChg>
      <pc:sldChg chg="addSp delSp modSp">
        <pc:chgData name="Julia Briggs" userId="4ddab35c-0ad3-46c2-bdc1-f2b5eeb47718" providerId="ADAL" clId="{8CD4FA93-1E3F-43C6-A9FE-B17B4482E447}" dt="2019-02-01T10:56:27.555" v="162" actId="1076"/>
        <pc:sldMkLst>
          <pc:docMk/>
          <pc:sldMk cId="2183922768" sldId="320"/>
        </pc:sldMkLst>
        <pc:spChg chg="mod">
          <ac:chgData name="Julia Briggs" userId="4ddab35c-0ad3-46c2-bdc1-f2b5eeb47718" providerId="ADAL" clId="{8CD4FA93-1E3F-43C6-A9FE-B17B4482E447}" dt="2019-02-01T10:56:27.555" v="162" actId="1076"/>
          <ac:spMkLst>
            <pc:docMk/>
            <pc:sldMk cId="2183922768" sldId="320"/>
            <ac:spMk id="11" creationId="{6253BE7A-43E4-4306-9AEA-8C6A16BFDEA4}"/>
          </ac:spMkLst>
        </pc:spChg>
        <pc:grpChg chg="add mod">
          <ac:chgData name="Julia Briggs" userId="4ddab35c-0ad3-46c2-bdc1-f2b5eeb47718" providerId="ADAL" clId="{8CD4FA93-1E3F-43C6-A9FE-B17B4482E447}" dt="2019-02-01T10:56:16.667" v="158" actId="14100"/>
          <ac:grpSpMkLst>
            <pc:docMk/>
            <pc:sldMk cId="2183922768" sldId="320"/>
            <ac:grpSpMk id="5" creationId="{066F748B-E06C-4B55-8059-03ECFFF16C96}"/>
          </ac:grpSpMkLst>
        </pc:grpChg>
        <pc:picChg chg="mod">
          <ac:chgData name="Julia Briggs" userId="4ddab35c-0ad3-46c2-bdc1-f2b5eeb47718" providerId="ADAL" clId="{8CD4FA93-1E3F-43C6-A9FE-B17B4482E447}" dt="2019-02-01T10:56:24.165" v="161" actId="1076"/>
          <ac:picMkLst>
            <pc:docMk/>
            <pc:sldMk cId="2183922768" sldId="320"/>
            <ac:picMk id="3" creationId="{AFBB87C2-5929-4D03-8765-2C4929F03122}"/>
          </ac:picMkLst>
        </pc:picChg>
        <pc:picChg chg="del">
          <ac:chgData name="Julia Briggs" userId="4ddab35c-0ad3-46c2-bdc1-f2b5eeb47718" providerId="ADAL" clId="{8CD4FA93-1E3F-43C6-A9FE-B17B4482E447}" dt="2019-02-01T10:56:04.036" v="156" actId="478"/>
          <ac:picMkLst>
            <pc:docMk/>
            <pc:sldMk cId="2183922768" sldId="320"/>
            <ac:picMk id="16388" creationId="{5F5EABEF-579C-4F98-AEFC-30C76316DC93}"/>
          </ac:picMkLst>
        </pc:picChg>
      </pc:sldChg>
      <pc:sldChg chg="del">
        <pc:chgData name="Julia Briggs" userId="4ddab35c-0ad3-46c2-bdc1-f2b5eeb47718" providerId="ADAL" clId="{8CD4FA93-1E3F-43C6-A9FE-B17B4482E447}" dt="2019-02-01T10:47:42.967" v="154" actId="2696"/>
        <pc:sldMkLst>
          <pc:docMk/>
          <pc:sldMk cId="2361280188" sldId="324"/>
        </pc:sldMkLst>
      </pc:sldChg>
      <pc:sldChg chg="del">
        <pc:chgData name="Julia Briggs" userId="4ddab35c-0ad3-46c2-bdc1-f2b5eeb47718" providerId="ADAL" clId="{8CD4FA93-1E3F-43C6-A9FE-B17B4482E447}" dt="2019-02-01T11:33:46.288" v="165" actId="2696"/>
        <pc:sldMkLst>
          <pc:docMk/>
          <pc:sldMk cId="1666829328" sldId="325"/>
        </pc:sldMkLst>
      </pc:sldChg>
      <pc:sldChg chg="add">
        <pc:chgData name="Julia Briggs" userId="4ddab35c-0ad3-46c2-bdc1-f2b5eeb47718" providerId="ADAL" clId="{8CD4FA93-1E3F-43C6-A9FE-B17B4482E447}" dt="2019-02-01T11:33:51.677" v="169"/>
        <pc:sldMkLst>
          <pc:docMk/>
          <pc:sldMk cId="3207687401" sldId="325"/>
        </pc:sldMkLst>
      </pc:sldChg>
      <pc:sldChg chg="addSp delSp del">
        <pc:chgData name="Julia Briggs" userId="4ddab35c-0ad3-46c2-bdc1-f2b5eeb47718" providerId="ADAL" clId="{8CD4FA93-1E3F-43C6-A9FE-B17B4482E447}" dt="2019-02-01T11:33:46.303" v="166" actId="2696"/>
        <pc:sldMkLst>
          <pc:docMk/>
          <pc:sldMk cId="1355269199" sldId="326"/>
        </pc:sldMkLst>
        <pc:picChg chg="add del">
          <ac:chgData name="Julia Briggs" userId="4ddab35c-0ad3-46c2-bdc1-f2b5eeb47718" providerId="ADAL" clId="{8CD4FA93-1E3F-43C6-A9FE-B17B4482E447}" dt="2019-02-01T10:33:38.719" v="1"/>
          <ac:picMkLst>
            <pc:docMk/>
            <pc:sldMk cId="1355269199" sldId="326"/>
            <ac:picMk id="4" creationId="{376D7C12-A01C-4B40-AC76-2D10044B3D77}"/>
          </ac:picMkLst>
        </pc:picChg>
      </pc:sldChg>
      <pc:sldChg chg="add">
        <pc:chgData name="Julia Briggs" userId="4ddab35c-0ad3-46c2-bdc1-f2b5eeb47718" providerId="ADAL" clId="{8CD4FA93-1E3F-43C6-A9FE-B17B4482E447}" dt="2019-02-01T11:33:51.677" v="169"/>
        <pc:sldMkLst>
          <pc:docMk/>
          <pc:sldMk cId="2306159800" sldId="326"/>
        </pc:sldMkLst>
      </pc:sldChg>
      <pc:sldChg chg="ord">
        <pc:chgData name="Julia Briggs" userId="4ddab35c-0ad3-46c2-bdc1-f2b5eeb47718" providerId="ADAL" clId="{8CD4FA93-1E3F-43C6-A9FE-B17B4482E447}" dt="2019-02-01T11:33:31.764" v="164"/>
        <pc:sldMkLst>
          <pc:docMk/>
          <pc:sldMk cId="1520615764" sldId="327"/>
        </pc:sldMkLst>
      </pc:sldChg>
      <pc:sldChg chg="modSp">
        <pc:chgData name="Julia Briggs" userId="4ddab35c-0ad3-46c2-bdc1-f2b5eeb47718" providerId="ADAL" clId="{8CD4FA93-1E3F-43C6-A9FE-B17B4482E447}" dt="2019-02-01T11:35:04.928" v="198" actId="20577"/>
        <pc:sldMkLst>
          <pc:docMk/>
          <pc:sldMk cId="3420735455" sldId="329"/>
        </pc:sldMkLst>
        <pc:spChg chg="mod">
          <ac:chgData name="Julia Briggs" userId="4ddab35c-0ad3-46c2-bdc1-f2b5eeb47718" providerId="ADAL" clId="{8CD4FA93-1E3F-43C6-A9FE-B17B4482E447}" dt="2019-02-01T11:35:04.928" v="198" actId="20577"/>
          <ac:spMkLst>
            <pc:docMk/>
            <pc:sldMk cId="3420735455" sldId="329"/>
            <ac:spMk id="2" creationId="{1045DD01-3A59-4089-B9E1-EDF9FE8FCD63}"/>
          </ac:spMkLst>
        </pc:spChg>
      </pc:sldChg>
      <pc:sldChg chg="add">
        <pc:chgData name="Julia Briggs" userId="4ddab35c-0ad3-46c2-bdc1-f2b5eeb47718" providerId="ADAL" clId="{8CD4FA93-1E3F-43C6-A9FE-B17B4482E447}" dt="2019-02-01T11:33:51.677" v="169"/>
        <pc:sldMkLst>
          <pc:docMk/>
          <pc:sldMk cId="698493903" sldId="330"/>
        </pc:sldMkLst>
      </pc:sldChg>
      <pc:sldChg chg="addSp delSp modSp add del">
        <pc:chgData name="Julia Briggs" userId="4ddab35c-0ad3-46c2-bdc1-f2b5eeb47718" providerId="ADAL" clId="{8CD4FA93-1E3F-43C6-A9FE-B17B4482E447}" dt="2019-02-01T11:33:46.335" v="167" actId="2696"/>
        <pc:sldMkLst>
          <pc:docMk/>
          <pc:sldMk cId="1427048145" sldId="330"/>
        </pc:sldMkLst>
        <pc:spChg chg="mod">
          <ac:chgData name="Julia Briggs" userId="4ddab35c-0ad3-46c2-bdc1-f2b5eeb47718" providerId="ADAL" clId="{8CD4FA93-1E3F-43C6-A9FE-B17B4482E447}" dt="2019-02-01T10:34:31.536" v="68" actId="20577"/>
          <ac:spMkLst>
            <pc:docMk/>
            <pc:sldMk cId="1427048145" sldId="330"/>
            <ac:spMk id="3" creationId="{EF29B538-D6AA-4B8D-918A-806D64D2C76D}"/>
          </ac:spMkLst>
        </pc:spChg>
        <pc:picChg chg="del">
          <ac:chgData name="Julia Briggs" userId="4ddab35c-0ad3-46c2-bdc1-f2b5eeb47718" providerId="ADAL" clId="{8CD4FA93-1E3F-43C6-A9FE-B17B4482E447}" dt="2019-02-01T10:33:45.699" v="3" actId="478"/>
          <ac:picMkLst>
            <pc:docMk/>
            <pc:sldMk cId="1427048145" sldId="330"/>
            <ac:picMk id="2" creationId="{755DD206-082F-4F6D-BC82-7D1DA0EA7C74}"/>
          </ac:picMkLst>
        </pc:picChg>
        <pc:picChg chg="add mod">
          <ac:chgData name="Julia Briggs" userId="4ddab35c-0ad3-46c2-bdc1-f2b5eeb47718" providerId="ADAL" clId="{8CD4FA93-1E3F-43C6-A9FE-B17B4482E447}" dt="2019-02-01T10:34:04.920" v="8" actId="1076"/>
          <ac:picMkLst>
            <pc:docMk/>
            <pc:sldMk cId="1427048145" sldId="330"/>
            <ac:picMk id="4" creationId="{D13D32BB-D531-46FC-AE1D-CC4674AF7A7C}"/>
          </ac:picMkLst>
        </pc:picChg>
      </pc:sldChg>
      <pc:sldChg chg="addSp delSp modSp add del">
        <pc:chgData name="Julia Briggs" userId="4ddab35c-0ad3-46c2-bdc1-f2b5eeb47718" providerId="ADAL" clId="{8CD4FA93-1E3F-43C6-A9FE-B17B4482E447}" dt="2019-02-01T11:33:46.372" v="168" actId="2696"/>
        <pc:sldMkLst>
          <pc:docMk/>
          <pc:sldMk cId="799090472" sldId="331"/>
        </pc:sldMkLst>
        <pc:spChg chg="mod">
          <ac:chgData name="Julia Briggs" userId="4ddab35c-0ad3-46c2-bdc1-f2b5eeb47718" providerId="ADAL" clId="{8CD4FA93-1E3F-43C6-A9FE-B17B4482E447}" dt="2019-02-01T10:35:57.310" v="133" actId="20577"/>
          <ac:spMkLst>
            <pc:docMk/>
            <pc:sldMk cId="799090472" sldId="331"/>
            <ac:spMk id="3" creationId="{EF29B538-D6AA-4B8D-918A-806D64D2C76D}"/>
          </ac:spMkLst>
        </pc:spChg>
        <pc:picChg chg="add mod">
          <ac:chgData name="Julia Briggs" userId="4ddab35c-0ad3-46c2-bdc1-f2b5eeb47718" providerId="ADAL" clId="{8CD4FA93-1E3F-43C6-A9FE-B17B4482E447}" dt="2019-02-01T10:35:29.995" v="74" actId="1076"/>
          <ac:picMkLst>
            <pc:docMk/>
            <pc:sldMk cId="799090472" sldId="331"/>
            <ac:picMk id="2" creationId="{0544E929-E94B-46A9-84C4-3F7044007DCF}"/>
          </ac:picMkLst>
        </pc:picChg>
        <pc:picChg chg="del">
          <ac:chgData name="Julia Briggs" userId="4ddab35c-0ad3-46c2-bdc1-f2b5eeb47718" providerId="ADAL" clId="{8CD4FA93-1E3F-43C6-A9FE-B17B4482E447}" dt="2019-02-01T10:34:47.341" v="70" actId="478"/>
          <ac:picMkLst>
            <pc:docMk/>
            <pc:sldMk cId="799090472" sldId="331"/>
            <ac:picMk id="4" creationId="{D13D32BB-D531-46FC-AE1D-CC4674AF7A7C}"/>
          </ac:picMkLst>
        </pc:picChg>
      </pc:sldChg>
      <pc:sldChg chg="add">
        <pc:chgData name="Julia Briggs" userId="4ddab35c-0ad3-46c2-bdc1-f2b5eeb47718" providerId="ADAL" clId="{8CD4FA93-1E3F-43C6-A9FE-B17B4482E447}" dt="2019-02-01T11:33:51.677" v="169"/>
        <pc:sldMkLst>
          <pc:docMk/>
          <pc:sldMk cId="4185665562" sldId="331"/>
        </pc:sldMkLst>
      </pc:sldChg>
      <pc:sldChg chg="del">
        <pc:chgData name="Julia Briggs" userId="4ddab35c-0ad3-46c2-bdc1-f2b5eeb47718" providerId="ADAL" clId="{8CD4FA93-1E3F-43C6-A9FE-B17B4482E447}" dt="2019-02-01T11:33:21.533" v="163" actId="2696"/>
        <pc:sldMkLst>
          <pc:docMk/>
          <pc:sldMk cId="3264832441" sldId="4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3752F-821F-4CC1-8474-AC871ADB21B4}" type="datetimeFigureOut">
              <a:rPr lang="en-GB" smtClean="0"/>
              <a:pPr/>
              <a:t>24/06/2019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FCE5E-DC2A-4C36-9BD5-DEFB047C7C1E}" type="slidenum">
              <a:rPr lang="en-GB" smtClean="0"/>
              <a:pPr/>
              <a:t>‹#›</a:t>
            </a:fld>
            <a:endParaRPr lang="en-GB"/>
          </a:p>
        </p:txBody>
      </p:sp>
    </p:spTree>
    <p:extLst>
      <p:ext uri="{BB962C8B-B14F-4D97-AF65-F5344CB8AC3E}">
        <p14:creationId xmlns:p14="http://schemas.microsoft.com/office/powerpoint/2010/main" val="399430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Sharing technology together is key to building positive family use.  Sets expectation as children get older.</a:t>
            </a:r>
          </a:p>
          <a:p>
            <a:r>
              <a:rPr lang="en-GB" dirty="0"/>
              <a:t>Important to talk about the precautions to talk but also for children to see the positive and appropriate ways adults use technology</a:t>
            </a:r>
          </a:p>
          <a:p>
            <a:r>
              <a:rPr lang="en-GB" dirty="0"/>
              <a:t>It may seem young to agree rules – again this sets an expectation.  The rules will be re-negotiated as they get older but it’s much easier to start at 4 and 5 years olds rather than to do it for the first time when your children are 10 or 11.</a:t>
            </a:r>
          </a:p>
          <a:p>
            <a:r>
              <a:rPr lang="en-GB" dirty="0"/>
              <a:t>Whenever you have new technology in the house or use new apps, it is always important to check out what is possible and what precautions you will need to take.</a:t>
            </a:r>
          </a:p>
        </p:txBody>
      </p:sp>
      <p:sp>
        <p:nvSpPr>
          <p:cNvPr id="4" name="Slide Number Placeholder 3"/>
          <p:cNvSpPr>
            <a:spLocks noGrp="1"/>
          </p:cNvSpPr>
          <p:nvPr>
            <p:ph type="sldNum" sz="quarter" idx="10"/>
          </p:nvPr>
        </p:nvSpPr>
        <p:spPr/>
        <p:txBody>
          <a:bodyPr/>
          <a:lstStyle/>
          <a:p>
            <a:fld id="{1EDFCE5E-DC2A-4C36-9BD5-DEFB047C7C1E}" type="slidenum">
              <a:rPr lang="en-GB" smtClean="0"/>
              <a:pPr/>
              <a:t>2</a:t>
            </a:fld>
            <a:endParaRPr lang="en-GB"/>
          </a:p>
        </p:txBody>
      </p:sp>
    </p:spTree>
    <p:extLst>
      <p:ext uri="{BB962C8B-B14F-4D97-AF65-F5344CB8AC3E}">
        <p14:creationId xmlns:p14="http://schemas.microsoft.com/office/powerpoint/2010/main" val="97032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DFCE5E-DC2A-4C36-9BD5-DEFB047C7C1E}" type="slidenum">
              <a:rPr lang="en-GB" smtClean="0"/>
              <a:pPr/>
              <a:t>14</a:t>
            </a:fld>
            <a:endParaRPr lang="en-GB"/>
          </a:p>
        </p:txBody>
      </p:sp>
    </p:spTree>
    <p:extLst>
      <p:ext uri="{BB962C8B-B14F-4D97-AF65-F5344CB8AC3E}">
        <p14:creationId xmlns:p14="http://schemas.microsoft.com/office/powerpoint/2010/main" val="152155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altLang="en-US" sz="2800" b="0" i="0" u="none" strike="noStrike" kern="1200" cap="none" spc="0" normalizeH="0" baseline="0" noProof="0" dirty="0">
                <a:ln>
                  <a:noFill/>
                </a:ln>
                <a:solidFill>
                  <a:prstClr val="black"/>
                </a:solidFill>
                <a:effectLst/>
                <a:uLnTx/>
                <a:uFillTx/>
                <a:latin typeface="+mn-lt"/>
                <a:ea typeface="+mn-ea"/>
                <a:cs typeface="+mn-cs"/>
              </a:rPr>
              <a:t>We are advised to record children playing age inappropriate games as a safeguarding concern – emotional abuse.</a:t>
            </a:r>
          </a:p>
          <a:p>
            <a:r>
              <a:rPr kumimoji="0" lang="en-GB" sz="2800" b="0" i="0" u="none" strike="noStrike" kern="1200" cap="none" spc="0" normalizeH="0" baseline="0" noProof="0" dirty="0">
                <a:ln>
                  <a:noFill/>
                </a:ln>
                <a:solidFill>
                  <a:prstClr val="black"/>
                </a:solidFill>
                <a:effectLst/>
                <a:uLnTx/>
                <a:uFillTx/>
                <a:latin typeface="+mn-lt"/>
                <a:ea typeface="+mn-ea"/>
                <a:cs typeface="+mn-cs"/>
              </a:rPr>
              <a:t>What parent controls are sensible / practicable?  The NSPCC/02 helpline is always there to help you</a:t>
            </a:r>
            <a:r>
              <a:rPr kumimoji="0" lang="en-GB" sz="2800" b="0" i="0" u="none" strike="noStrike" kern="1200" cap="none" spc="0" normalizeH="0" baseline="0" noProof="0">
                <a:ln>
                  <a:noFill/>
                </a:ln>
                <a:solidFill>
                  <a:prstClr val="black"/>
                </a:solidFill>
                <a:effectLst/>
                <a:uLnTx/>
                <a:uFillTx/>
                <a:latin typeface="+mn-lt"/>
                <a:ea typeface="+mn-ea"/>
                <a:cs typeface="+mn-cs"/>
              </a:rPr>
              <a:t>. </a:t>
            </a:r>
            <a:r>
              <a:rPr kumimoji="0" lang="en-GB" sz="1200" b="0" i="0" u="none" strike="noStrike" kern="1200" cap="none" spc="0" normalizeH="0" baseline="0" noProof="0">
                <a:ln>
                  <a:noFill/>
                </a:ln>
                <a:solidFill>
                  <a:schemeClr val="tx1"/>
                </a:solidFill>
                <a:effectLst/>
                <a:uLnTx/>
                <a:uFillTx/>
                <a:latin typeface="+mn-lt"/>
                <a:ea typeface="+mn-ea"/>
                <a:cs typeface="+mn-cs"/>
              </a:rPr>
              <a:t> </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lang="en-GB" sz="1200" b="0" i="0" u="none" strike="noStrike" kern="1200" baseline="0">
                <a:solidFill>
                  <a:schemeClr val="tx1"/>
                </a:solidFill>
                <a:latin typeface="+mn-lt"/>
                <a:ea typeface="+mn-ea"/>
                <a:cs typeface="+mn-cs"/>
              </a:rPr>
              <a:t>0808 </a:t>
            </a:r>
            <a:r>
              <a:rPr lang="en-GB" sz="1200" b="0" i="0" u="none" strike="noStrike" kern="1200" baseline="0" dirty="0">
                <a:solidFill>
                  <a:schemeClr val="tx1"/>
                </a:solidFill>
                <a:latin typeface="+mn-lt"/>
                <a:ea typeface="+mn-ea"/>
                <a:cs typeface="+mn-cs"/>
              </a:rPr>
              <a:t>8005002 </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15</a:t>
            </a:fld>
            <a:endParaRPr lang="en-GB"/>
          </a:p>
        </p:txBody>
      </p:sp>
    </p:spTree>
    <p:extLst>
      <p:ext uri="{BB962C8B-B14F-4D97-AF65-F5344CB8AC3E}">
        <p14:creationId xmlns:p14="http://schemas.microsoft.com/office/powerpoint/2010/main" val="236083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tools where you need to, but don’t rely on them. Build</a:t>
            </a:r>
            <a:r>
              <a:rPr lang="en-GB" baseline="0" dirty="0"/>
              <a:t> resilience as well as protection.</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16</a:t>
            </a:fld>
            <a:endParaRPr lang="en-GB"/>
          </a:p>
        </p:txBody>
      </p:sp>
    </p:spTree>
    <p:extLst>
      <p:ext uri="{BB962C8B-B14F-4D97-AF65-F5344CB8AC3E}">
        <p14:creationId xmlns:p14="http://schemas.microsoft.com/office/powerpoint/2010/main" val="390332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an expectation of children asking before they use technology – same as asking before they go outside to play</a:t>
            </a:r>
          </a:p>
        </p:txBody>
      </p:sp>
      <p:sp>
        <p:nvSpPr>
          <p:cNvPr id="4" name="Slide Number Placeholder 3"/>
          <p:cNvSpPr>
            <a:spLocks noGrp="1"/>
          </p:cNvSpPr>
          <p:nvPr>
            <p:ph type="sldNum" sz="quarter" idx="10"/>
          </p:nvPr>
        </p:nvSpPr>
        <p:spPr/>
        <p:txBody>
          <a:bodyPr/>
          <a:lstStyle/>
          <a:p>
            <a:fld id="{1EDFCE5E-DC2A-4C36-9BD5-DEFB047C7C1E}" type="slidenum">
              <a:rPr lang="en-GB" smtClean="0"/>
              <a:pPr/>
              <a:t>3</a:t>
            </a:fld>
            <a:endParaRPr lang="en-GB"/>
          </a:p>
        </p:txBody>
      </p:sp>
    </p:spTree>
    <p:extLst>
      <p:ext uri="{BB962C8B-B14F-4D97-AF65-F5344CB8AC3E}">
        <p14:creationId xmlns:p14="http://schemas.microsoft.com/office/powerpoint/2010/main" val="339268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expectation that an adult will always be near to them when they use technology.  Get them used to you being near by even when they are sharing it with friends or older </a:t>
            </a:r>
            <a:r>
              <a:rPr lang="en-GB" dirty="0" err="1"/>
              <a:t>syblings</a:t>
            </a:r>
            <a:r>
              <a:rPr lang="en-GB" dirty="0"/>
              <a:t>.</a:t>
            </a:r>
          </a:p>
        </p:txBody>
      </p:sp>
      <p:sp>
        <p:nvSpPr>
          <p:cNvPr id="4" name="Slide Number Placeholder 3"/>
          <p:cNvSpPr>
            <a:spLocks noGrp="1"/>
          </p:cNvSpPr>
          <p:nvPr>
            <p:ph type="sldNum" sz="quarter" idx="10"/>
          </p:nvPr>
        </p:nvSpPr>
        <p:spPr/>
        <p:txBody>
          <a:bodyPr/>
          <a:lstStyle/>
          <a:p>
            <a:fld id="{1EDFCE5E-DC2A-4C36-9BD5-DEFB047C7C1E}" type="slidenum">
              <a:rPr lang="en-GB" smtClean="0"/>
              <a:pPr/>
              <a:t>4</a:t>
            </a:fld>
            <a:endParaRPr lang="en-GB"/>
          </a:p>
        </p:txBody>
      </p:sp>
    </p:spTree>
    <p:extLst>
      <p:ext uri="{BB962C8B-B14F-4D97-AF65-F5344CB8AC3E}">
        <p14:creationId xmlns:p14="http://schemas.microsoft.com/office/powerpoint/2010/main" val="82534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the expectation that technology is something we share.  It’s not something they will sit in a corner or in their bedroom to use by themselves.  This will change when they get older but it sets a principal that protect them now.  When they begin to use technology independently it is important that initially they know this isn’t something that is private but something you will be part of to start with.  You may need to explain the difference in terms of you using technology privately!</a:t>
            </a:r>
          </a:p>
        </p:txBody>
      </p:sp>
      <p:sp>
        <p:nvSpPr>
          <p:cNvPr id="4" name="Slide Number Placeholder 3"/>
          <p:cNvSpPr>
            <a:spLocks noGrp="1"/>
          </p:cNvSpPr>
          <p:nvPr>
            <p:ph type="sldNum" sz="quarter" idx="10"/>
          </p:nvPr>
        </p:nvSpPr>
        <p:spPr/>
        <p:txBody>
          <a:bodyPr/>
          <a:lstStyle/>
          <a:p>
            <a:fld id="{1EDFCE5E-DC2A-4C36-9BD5-DEFB047C7C1E}" type="slidenum">
              <a:rPr lang="en-GB" smtClean="0"/>
              <a:pPr/>
              <a:t>5</a:t>
            </a:fld>
            <a:endParaRPr lang="en-GB"/>
          </a:p>
        </p:txBody>
      </p:sp>
    </p:spTree>
    <p:extLst>
      <p:ext uri="{BB962C8B-B14F-4D97-AF65-F5344CB8AC3E}">
        <p14:creationId xmlns:p14="http://schemas.microsoft.com/office/powerpoint/2010/main" val="319091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never too early to emphasise the need to always be kind when you use technology.  When they are young this is about taking turns or asking before taking a photo.</a:t>
            </a:r>
          </a:p>
        </p:txBody>
      </p:sp>
      <p:sp>
        <p:nvSpPr>
          <p:cNvPr id="4" name="Slide Number Placeholder 3"/>
          <p:cNvSpPr>
            <a:spLocks noGrp="1"/>
          </p:cNvSpPr>
          <p:nvPr>
            <p:ph type="sldNum" sz="quarter" idx="10"/>
          </p:nvPr>
        </p:nvSpPr>
        <p:spPr/>
        <p:txBody>
          <a:bodyPr/>
          <a:lstStyle/>
          <a:p>
            <a:fld id="{1EDFCE5E-DC2A-4C36-9BD5-DEFB047C7C1E}" type="slidenum">
              <a:rPr lang="en-GB" smtClean="0"/>
              <a:pPr/>
              <a:t>6</a:t>
            </a:fld>
            <a:endParaRPr lang="en-GB"/>
          </a:p>
        </p:txBody>
      </p:sp>
    </p:spTree>
    <p:extLst>
      <p:ext uri="{BB962C8B-B14F-4D97-AF65-F5344CB8AC3E}">
        <p14:creationId xmlns:p14="http://schemas.microsoft.com/office/powerpoint/2010/main" val="6412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Short bursts of time are better than prolonged use.</a:t>
            </a:r>
          </a:p>
          <a:p>
            <a:r>
              <a:rPr lang="en-GB" dirty="0"/>
              <a:t>What they are doing and how they are doing it are more important.  If your child is sat by themselves playing a repetitive game that is such a different experience than you playing the game with them or sat beside them talking about what they are doing.  You may be facetiming or skyping a relative together.  You may be reading an e-book together.</a:t>
            </a:r>
          </a:p>
          <a:p>
            <a:r>
              <a:rPr lang="en-GB" dirty="0"/>
              <a:t>Important that children know that when you say time is up they stop and do something else.</a:t>
            </a:r>
          </a:p>
          <a:p>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10</a:t>
            </a:fld>
            <a:endParaRPr lang="en-GB"/>
          </a:p>
        </p:txBody>
      </p:sp>
    </p:spTree>
    <p:extLst>
      <p:ext uri="{BB962C8B-B14F-4D97-AF65-F5344CB8AC3E}">
        <p14:creationId xmlns:p14="http://schemas.microsoft.com/office/powerpoint/2010/main" val="425862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discussion of what children see as appropriate use as well as our expectations of our children’s use.</a:t>
            </a:r>
          </a:p>
        </p:txBody>
      </p:sp>
      <p:sp>
        <p:nvSpPr>
          <p:cNvPr id="4" name="Slide Number Placeholder 3"/>
          <p:cNvSpPr>
            <a:spLocks noGrp="1"/>
          </p:cNvSpPr>
          <p:nvPr>
            <p:ph type="sldNum" sz="quarter" idx="10"/>
          </p:nvPr>
        </p:nvSpPr>
        <p:spPr/>
        <p:txBody>
          <a:bodyPr/>
          <a:lstStyle/>
          <a:p>
            <a:fld id="{1EDFCE5E-DC2A-4C36-9BD5-DEFB047C7C1E}" type="slidenum">
              <a:rPr lang="en-GB" smtClean="0"/>
              <a:pPr/>
              <a:t>11</a:t>
            </a:fld>
            <a:endParaRPr lang="en-GB"/>
          </a:p>
        </p:txBody>
      </p:sp>
    </p:spTree>
    <p:extLst>
      <p:ext uri="{BB962C8B-B14F-4D97-AF65-F5344CB8AC3E}">
        <p14:creationId xmlns:p14="http://schemas.microsoft.com/office/powerpoint/2010/main" val="387239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Manage risks and benefits</a:t>
            </a:r>
          </a:p>
          <a:p>
            <a:pPr fontAlgn="base"/>
            <a:r>
              <a:rPr lang="en-GB" sz="1200" b="0" i="0" kern="1200" dirty="0">
                <a:solidFill>
                  <a:schemeClr val="tx1"/>
                </a:solidFill>
                <a:effectLst/>
                <a:latin typeface="+mn-lt"/>
                <a:ea typeface="+mn-ea"/>
                <a:cs typeface="+mn-cs"/>
              </a:rPr>
              <a:t>Overall, it found the effect of screen time on children's health was small when considered next to other factors like sleep, physical activity, eating, bullying and poverty.</a:t>
            </a:r>
          </a:p>
          <a:p>
            <a:pPr fontAlgn="base"/>
            <a:r>
              <a:rPr lang="en-GB" sz="1200" b="0" i="0" kern="1200" dirty="0">
                <a:solidFill>
                  <a:schemeClr val="tx1"/>
                </a:solidFill>
                <a:effectLst/>
                <a:latin typeface="+mn-lt"/>
                <a:ea typeface="+mn-ea"/>
                <a:cs typeface="+mn-cs"/>
              </a:rPr>
              <a:t>It said there was a lack of evidence that screen time is beneficial for health or wellbeing.</a:t>
            </a:r>
          </a:p>
          <a:p>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12</a:t>
            </a:fld>
            <a:endParaRPr lang="en-GB"/>
          </a:p>
        </p:txBody>
      </p:sp>
    </p:spTree>
    <p:extLst>
      <p:ext uri="{BB962C8B-B14F-4D97-AF65-F5344CB8AC3E}">
        <p14:creationId xmlns:p14="http://schemas.microsoft.com/office/powerpoint/2010/main" val="175965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Manage risks and benefits</a:t>
            </a:r>
          </a:p>
          <a:p>
            <a:pPr fontAlgn="base"/>
            <a:r>
              <a:rPr lang="en-GB" sz="1200" b="0" i="0" kern="1200" dirty="0">
                <a:solidFill>
                  <a:schemeClr val="tx1"/>
                </a:solidFill>
                <a:effectLst/>
                <a:latin typeface="+mn-lt"/>
                <a:ea typeface="+mn-ea"/>
                <a:cs typeface="+mn-cs"/>
              </a:rPr>
              <a:t>Overall, it found the effect of screen time on children's health was small when considered next to other factors like sleep, physical activity, eating, bullying and poverty.</a:t>
            </a:r>
          </a:p>
          <a:p>
            <a:pPr fontAlgn="base"/>
            <a:r>
              <a:rPr lang="en-GB" sz="1200" b="0" i="0" kern="1200" dirty="0">
                <a:solidFill>
                  <a:schemeClr val="tx1"/>
                </a:solidFill>
                <a:effectLst/>
                <a:latin typeface="+mn-lt"/>
                <a:ea typeface="+mn-ea"/>
                <a:cs typeface="+mn-cs"/>
              </a:rPr>
              <a:t>It said there was a lack of evidence that screen time is beneficial for health or wellbeing.</a:t>
            </a:r>
          </a:p>
          <a:p>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13</a:t>
            </a:fld>
            <a:endParaRPr lang="en-GB"/>
          </a:p>
        </p:txBody>
      </p:sp>
    </p:spTree>
    <p:extLst>
      <p:ext uri="{BB962C8B-B14F-4D97-AF65-F5344CB8AC3E}">
        <p14:creationId xmlns:p14="http://schemas.microsoft.com/office/powerpoint/2010/main" val="195206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55600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24/06/2019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
        <p:nvSpPr>
          <p:cNvPr id="7"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21893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2776"/>
            <a:ext cx="2057400" cy="4713387"/>
          </a:xfrm>
        </p:spPr>
        <p:txBody>
          <a:bodyPr vert="eaVert"/>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24/06/2019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273747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22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24/06/2019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
        <p:nvSpPr>
          <p:cNvPr id="7"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41441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F16A3AB-8096-4B0E-A180-7AF55A85214F}" type="datetimeFigureOut">
              <a:rPr lang="en-GB" smtClean="0"/>
              <a:pPr/>
              <a:t>24/06/2019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40458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7F16A3AB-8096-4B0E-A180-7AF55A85214F}" type="datetimeFigureOut">
              <a:rPr lang="en-GB" smtClean="0"/>
              <a:pPr/>
              <a:t>24/06/2019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
        <p:nvSpPr>
          <p:cNvPr id="9"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27015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7F16A3AB-8096-4B0E-A180-7AF55A85214F}" type="datetimeFigureOut">
              <a:rPr lang="en-GB" smtClean="0"/>
              <a:pPr/>
              <a:t>24/06/2019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95872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16A3AB-8096-4B0E-A180-7AF55A85214F}" type="datetimeFigureOut">
              <a:rPr lang="en-GB" smtClean="0"/>
              <a:pPr/>
              <a:t>24/06/2019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386777-1BC9-44B1-A5FA-0223E2B9266D}" type="slidenum">
              <a:rPr lang="en-GB" smtClean="0"/>
              <a:pPr/>
              <a:t>‹#›</a:t>
            </a:fld>
            <a:endParaRPr lang="en-GB"/>
          </a:p>
        </p:txBody>
      </p:sp>
      <p:sp>
        <p:nvSpPr>
          <p:cNvPr id="6"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48648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6A3AB-8096-4B0E-A180-7AF55A85214F}" type="datetimeFigureOut">
              <a:rPr lang="en-GB" smtClean="0"/>
              <a:pPr/>
              <a:t>24/06/2019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98389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337321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F16A3AB-8096-4B0E-A180-7AF55A85214F}" type="datetimeFigureOut">
              <a:rPr lang="en-GB" smtClean="0"/>
              <a:pPr/>
              <a:t>24/06/2019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425432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F16A3AB-8096-4B0E-A180-7AF55A85214F}" type="datetimeFigureOut">
              <a:rPr lang="en-GB" smtClean="0"/>
              <a:pPr/>
              <a:t>24/06/2019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76592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6A3AB-8096-4B0E-A180-7AF55A85214F}" type="datetimeFigureOut">
              <a:rPr lang="en-GB" smtClean="0"/>
              <a:pPr/>
              <a:t>24/06/2019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86777-1BC9-44B1-A5FA-0223E2B9266D}" type="slidenum">
              <a:rPr lang="en-GB" smtClean="0"/>
              <a:pPr/>
              <a:t>‹#›</a:t>
            </a:fld>
            <a:endParaRPr lang="en-GB"/>
          </a:p>
        </p:txBody>
      </p:sp>
      <p:pic>
        <p:nvPicPr>
          <p:cNvPr id="11" name="Picture 10" descr="SCC Bottom Banner A.eps"/>
          <p:cNvPicPr preferRelativeResize="0">
            <a:picLocks/>
          </p:cNvPicPr>
          <p:nvPr userDrawn="1"/>
        </p:nvPicPr>
        <p:blipFill>
          <a:blip r:embed="rId14" cstate="print"/>
          <a:srcRect/>
          <a:stretch>
            <a:fillRect/>
          </a:stretch>
        </p:blipFill>
        <p:spPr bwMode="auto">
          <a:xfrm>
            <a:off x="323528" y="6309320"/>
            <a:ext cx="8568952" cy="404664"/>
          </a:xfrm>
          <a:prstGeom prst="rect">
            <a:avLst/>
          </a:prstGeom>
          <a:noFill/>
          <a:ln w="9525">
            <a:noFill/>
            <a:miter lim="800000"/>
            <a:headEnd/>
            <a:tailEnd/>
          </a:ln>
        </p:spPr>
      </p:pic>
      <p:sp>
        <p:nvSpPr>
          <p:cNvPr id="12" name="TextBox 11"/>
          <p:cNvSpPr txBox="1"/>
          <p:nvPr userDrawn="1"/>
        </p:nvSpPr>
        <p:spPr>
          <a:xfrm>
            <a:off x="539552" y="6309320"/>
            <a:ext cx="8136904" cy="400110"/>
          </a:xfrm>
          <a:prstGeom prst="rect">
            <a:avLst/>
          </a:prstGeom>
          <a:noFill/>
        </p:spPr>
        <p:txBody>
          <a:bodyPr wrap="square">
            <a:spAutoFit/>
          </a:bodyPr>
          <a:lstStyle/>
          <a:p>
            <a:r>
              <a:rPr lang="en-GB" sz="2000" b="1" dirty="0">
                <a:solidFill>
                  <a:schemeClr val="bg1"/>
                </a:solidFill>
                <a:latin typeface="Arial" pitchFamily="34" charset="0"/>
                <a:cs typeface="Arial" pitchFamily="34" charset="0"/>
              </a:rPr>
              <a:t>lead   ▪   learn   ▪   protect   ▪   engage           www.somersetelim.org </a:t>
            </a:r>
          </a:p>
        </p:txBody>
      </p:sp>
      <p:pic>
        <p:nvPicPr>
          <p:cNvPr id="13" name="Picture 12" descr="eLIM SSE full logo.png"/>
          <p:cNvPicPr>
            <a:picLocks noChangeAspect="1"/>
          </p:cNvPicPr>
          <p:nvPr userDrawn="1"/>
        </p:nvPicPr>
        <p:blipFill>
          <a:blip r:embed="rId15" cstate="print"/>
          <a:stretch>
            <a:fillRect/>
          </a:stretch>
        </p:blipFill>
        <p:spPr>
          <a:xfrm>
            <a:off x="7020272" y="188640"/>
            <a:ext cx="1961306" cy="504056"/>
          </a:xfrm>
          <a:prstGeom prst="rect">
            <a:avLst/>
          </a:prstGeom>
        </p:spPr>
      </p:pic>
    </p:spTree>
    <p:extLst>
      <p:ext uri="{BB962C8B-B14F-4D97-AF65-F5344CB8AC3E}">
        <p14:creationId xmlns:p14="http://schemas.microsoft.com/office/powerpoint/2010/main" val="312188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4/06/03/ott-and-multi-screen-tv-drive-spending-on-video-equipme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_tf2r0WTFKo"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4.png"/><Relationship Id="rId7" Type="http://schemas.openxmlformats.org/officeDocument/2006/relationships/hyperlink" Target="https://flickr.com/photos/exfordy/40129158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hyperlink" Target="https://creativecommons.org/licenses/by-nc-nd/3.0/" TargetMode="External"/><Relationship Id="rId4" Type="http://schemas.openxmlformats.org/officeDocument/2006/relationships/hyperlink" Target="http://mayorgia.blogspot.com/2014/12/life-with-cat.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6253BE7A-43E4-4306-9AEA-8C6A16BFDEA4}"/>
              </a:ext>
            </a:extLst>
          </p:cNvPr>
          <p:cNvSpPr txBox="1">
            <a:spLocks/>
          </p:cNvSpPr>
          <p:nvPr/>
        </p:nvSpPr>
        <p:spPr bwMode="auto">
          <a:xfrm>
            <a:off x="618258" y="2796460"/>
            <a:ext cx="8229600" cy="126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GB" altLang="en-US" sz="3600" b="1" dirty="0">
                <a:solidFill>
                  <a:srgbClr val="B60050"/>
                </a:solidFill>
              </a:rPr>
              <a:t>Enjoy using technology together</a:t>
            </a:r>
          </a:p>
        </p:txBody>
      </p:sp>
      <p:pic>
        <p:nvPicPr>
          <p:cNvPr id="3" name="Picture 2">
            <a:extLst>
              <a:ext uri="{FF2B5EF4-FFF2-40B4-BE49-F238E27FC236}">
                <a16:creationId xmlns:a16="http://schemas.microsoft.com/office/drawing/2014/main" xmlns="" id="{AFBB87C2-5929-4D03-8765-2C4929F031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25629"/>
            <a:ext cx="3133277" cy="2088232"/>
          </a:xfrm>
          <a:prstGeom prst="rect">
            <a:avLst/>
          </a:prstGeom>
        </p:spPr>
      </p:pic>
      <p:grpSp>
        <p:nvGrpSpPr>
          <p:cNvPr id="5" name="Group 4">
            <a:extLst>
              <a:ext uri="{FF2B5EF4-FFF2-40B4-BE49-F238E27FC236}">
                <a16:creationId xmlns:a16="http://schemas.microsoft.com/office/drawing/2014/main" xmlns="" id="{066F748B-E06C-4B55-8059-03ECFFF16C96}"/>
              </a:ext>
            </a:extLst>
          </p:cNvPr>
          <p:cNvGrpSpPr/>
          <p:nvPr/>
        </p:nvGrpSpPr>
        <p:grpSpPr>
          <a:xfrm>
            <a:off x="4788023" y="3717032"/>
            <a:ext cx="4121311" cy="2585654"/>
            <a:chOff x="2231136" y="1871472"/>
            <a:chExt cx="4681728" cy="3345888"/>
          </a:xfrm>
        </p:grpSpPr>
        <p:pic>
          <p:nvPicPr>
            <p:cNvPr id="6" name="Picture 5" descr="A group of people sitting around a living room playing a video game&#10;&#10;Description generated with very high confidence">
              <a:extLst>
                <a:ext uri="{FF2B5EF4-FFF2-40B4-BE49-F238E27FC236}">
                  <a16:creationId xmlns:a16="http://schemas.microsoft.com/office/drawing/2014/main" xmlns="" id="{A129A176-B66C-4360-B1BC-468E1AC731C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231136" y="1871472"/>
              <a:ext cx="4681728" cy="3115056"/>
            </a:xfrm>
            <a:prstGeom prst="rect">
              <a:avLst/>
            </a:prstGeom>
          </p:spPr>
        </p:pic>
        <p:sp>
          <p:nvSpPr>
            <p:cNvPr id="7" name="TextBox 6">
              <a:extLst>
                <a:ext uri="{FF2B5EF4-FFF2-40B4-BE49-F238E27FC236}">
                  <a16:creationId xmlns:a16="http://schemas.microsoft.com/office/drawing/2014/main" xmlns="" id="{B73DB0D2-BCF9-4B23-ADD5-9ED5AA4310EE}"/>
                </a:ext>
              </a:extLst>
            </p:cNvPr>
            <p:cNvSpPr txBox="1"/>
            <p:nvPr/>
          </p:nvSpPr>
          <p:spPr>
            <a:xfrm>
              <a:off x="2231136" y="4986528"/>
              <a:ext cx="4681728" cy="230832"/>
            </a:xfrm>
            <a:prstGeom prst="rect">
              <a:avLst/>
            </a:prstGeom>
            <a:noFill/>
          </p:spPr>
          <p:txBody>
            <a:bodyPr wrap="square" rtlCol="0">
              <a:spAutoFit/>
            </a:bodyPr>
            <a:lstStyle/>
            <a:p>
              <a:r>
                <a:rPr lang="en-GB" sz="900">
                  <a:hlinkClick r:id="rId4" tooltip="https://geobrava.wordpress.com/2014/06/03/ott-and-multi-screen-tv-drive-spending-on-video-equipment/"/>
                </a:rPr>
                <a:t>This Photo</a:t>
              </a:r>
              <a:r>
                <a:rPr lang="en-GB" sz="900"/>
                <a:t> by Unknown Author is licensed under </a:t>
              </a:r>
              <a:r>
                <a:rPr lang="en-GB" sz="900">
                  <a:hlinkClick r:id="rId5" tooltip="https://creativecommons.org/licenses/by-sa/3.0/"/>
                </a:rPr>
                <a:t>CC BY-SA</a:t>
              </a:r>
              <a:endParaRPr lang="en-GB" sz="900"/>
            </a:p>
          </p:txBody>
        </p:sp>
      </p:grpSp>
    </p:spTree>
    <p:extLst>
      <p:ext uri="{BB962C8B-B14F-4D97-AF65-F5344CB8AC3E}">
        <p14:creationId xmlns:p14="http://schemas.microsoft.com/office/powerpoint/2010/main" val="2183922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58CAF9-1ED0-43D2-B0A6-8877D74BFB54}"/>
              </a:ext>
            </a:extLst>
          </p:cNvPr>
          <p:cNvSpPr txBox="1"/>
          <p:nvPr/>
        </p:nvSpPr>
        <p:spPr>
          <a:xfrm>
            <a:off x="5868144" y="1628800"/>
            <a:ext cx="3096344"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Is this the right time?</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Time to stop now.</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Time to do something else.</a:t>
            </a:r>
          </a:p>
        </p:txBody>
      </p:sp>
      <p:pic>
        <p:nvPicPr>
          <p:cNvPr id="4" name="Picture 3">
            <a:extLst>
              <a:ext uri="{FF2B5EF4-FFF2-40B4-BE49-F238E27FC236}">
                <a16:creationId xmlns:a16="http://schemas.microsoft.com/office/drawing/2014/main" xmlns="" id="{1EE25015-E8A9-4B2C-972F-ABE58D182158}"/>
              </a:ext>
            </a:extLst>
          </p:cNvPr>
          <p:cNvPicPr>
            <a:picLocks noChangeAspect="1"/>
          </p:cNvPicPr>
          <p:nvPr/>
        </p:nvPicPr>
        <p:blipFill>
          <a:blip r:embed="rId3"/>
          <a:stretch>
            <a:fillRect/>
          </a:stretch>
        </p:blipFill>
        <p:spPr>
          <a:xfrm>
            <a:off x="191179" y="980728"/>
            <a:ext cx="5392876" cy="4639756"/>
          </a:xfrm>
          <a:prstGeom prst="rect">
            <a:avLst/>
          </a:prstGeom>
        </p:spPr>
      </p:pic>
    </p:spTree>
    <p:extLst>
      <p:ext uri="{BB962C8B-B14F-4D97-AF65-F5344CB8AC3E}">
        <p14:creationId xmlns:p14="http://schemas.microsoft.com/office/powerpoint/2010/main" val="236128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060848"/>
            <a:ext cx="8100886" cy="394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xmlns="" id="{63380EAB-76EE-46B6-8BF2-F5DA47E624DC}"/>
              </a:ext>
            </a:extLst>
          </p:cNvPr>
          <p:cNvSpPr txBox="1">
            <a:spLocks/>
          </p:cNvSpPr>
          <p:nvPr/>
        </p:nvSpPr>
        <p:spPr bwMode="auto">
          <a:xfrm>
            <a:off x="547203" y="1052736"/>
            <a:ext cx="8229600" cy="126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GB" altLang="en-US" sz="3600" b="1" dirty="0">
                <a:solidFill>
                  <a:srgbClr val="B60050"/>
                </a:solidFill>
              </a:rPr>
              <a:t>What would you say to Gran?</a:t>
            </a:r>
          </a:p>
        </p:txBody>
      </p:sp>
    </p:spTree>
    <p:extLst>
      <p:ext uri="{BB962C8B-B14F-4D97-AF65-F5344CB8AC3E}">
        <p14:creationId xmlns:p14="http://schemas.microsoft.com/office/powerpoint/2010/main" val="152061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4298" y="116315"/>
            <a:ext cx="7775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SzPct val="140000"/>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Char char="•"/>
              <a:defRPr sz="2000">
                <a:solidFill>
                  <a:schemeClr val="tx1"/>
                </a:solidFill>
                <a:latin typeface="Arial" pitchFamily="34" charset="0"/>
                <a:cs typeface="Arial" pitchFamily="34" charset="0"/>
              </a:defRPr>
            </a:lvl3pPr>
            <a:lvl4pPr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SzTx/>
              <a:buFontTx/>
              <a:buNone/>
              <a:defRPr/>
            </a:pPr>
            <a:r>
              <a:rPr lang="en-GB" altLang="en-US" sz="3200" b="1" dirty="0">
                <a:solidFill>
                  <a:srgbClr val="B60050"/>
                </a:solidFill>
              </a:rPr>
              <a:t>Managing screen time</a:t>
            </a:r>
            <a:endParaRPr lang="en-GB" altLang="en-US" sz="3200" dirty="0"/>
          </a:p>
        </p:txBody>
      </p:sp>
      <p:sp>
        <p:nvSpPr>
          <p:cNvPr id="7" name="TextBox 6">
            <a:extLst>
              <a:ext uri="{FF2B5EF4-FFF2-40B4-BE49-F238E27FC236}">
                <a16:creationId xmlns:a16="http://schemas.microsoft.com/office/drawing/2014/main" xmlns="" id="{7720CC4B-F183-4C91-88B3-6F6286E3B094}"/>
              </a:ext>
            </a:extLst>
          </p:cNvPr>
          <p:cNvSpPr txBox="1"/>
          <p:nvPr/>
        </p:nvSpPr>
        <p:spPr>
          <a:xfrm>
            <a:off x="357554" y="1172547"/>
            <a:ext cx="8786446" cy="3077766"/>
          </a:xfrm>
          <a:prstGeom prst="rect">
            <a:avLst/>
          </a:prstGeom>
          <a:noFill/>
        </p:spPr>
        <p:txBody>
          <a:bodyPr wrap="square" rtlCol="0">
            <a:spAutoFit/>
          </a:bodyPr>
          <a:lstStyle/>
          <a:p>
            <a:pPr marL="342900" indent="-342900" fontAlgn="base">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Is your family's screen time under control?</a:t>
            </a:r>
          </a:p>
          <a:p>
            <a:pPr marL="342900" indent="-342900" fontAlgn="base">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Does screen use interfere with what your family want to do?</a:t>
            </a:r>
          </a:p>
          <a:p>
            <a:pPr marL="342900" indent="-342900" fontAlgn="base">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Does screen use interfere with sleep?</a:t>
            </a:r>
          </a:p>
          <a:p>
            <a:pPr marL="342900" indent="-342900" fontAlgn="base">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Are you able to control snacking during screen time?</a:t>
            </a:r>
          </a:p>
          <a:p>
            <a:pPr marL="342900" indent="-342900" fontAlgn="base">
              <a:spcAft>
                <a:spcPts val="12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fontAlgn="base">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Stop use an hour before bed-time</a:t>
            </a:r>
          </a:p>
        </p:txBody>
      </p:sp>
      <p:sp>
        <p:nvSpPr>
          <p:cNvPr id="8" name="TextBox 7">
            <a:extLst>
              <a:ext uri="{FF2B5EF4-FFF2-40B4-BE49-F238E27FC236}">
                <a16:creationId xmlns:a16="http://schemas.microsoft.com/office/drawing/2014/main" xmlns="" id="{E2DFBD3B-B641-49C3-9338-BB2C7C5FFF5F}"/>
              </a:ext>
            </a:extLst>
          </p:cNvPr>
          <p:cNvSpPr txBox="1"/>
          <p:nvPr/>
        </p:nvSpPr>
        <p:spPr>
          <a:xfrm>
            <a:off x="609601" y="4783325"/>
            <a:ext cx="8042031" cy="830997"/>
          </a:xfrm>
          <a:prstGeom prst="rect">
            <a:avLst/>
          </a:prstGeom>
          <a:solidFill>
            <a:srgbClr val="CCFF99"/>
          </a:solidFill>
        </p:spPr>
        <p:txBody>
          <a:bodyPr wrap="square" rtlCol="0">
            <a:spAutoFit/>
          </a:bodyPr>
          <a:lstStyle/>
          <a:p>
            <a:pPr algn="ctr"/>
            <a:r>
              <a:rPr lang="en-GB" sz="2400" dirty="0">
                <a:latin typeface="Arial" panose="020B0604020202020204" pitchFamily="34" charset="0"/>
                <a:cs typeface="Arial" panose="020B0604020202020204" pitchFamily="34" charset="0"/>
              </a:rPr>
              <a:t>Establish age-appropriate boundaries, negotiated by parent and child, that everyone in the family understands</a:t>
            </a:r>
          </a:p>
        </p:txBody>
      </p:sp>
      <p:sp>
        <p:nvSpPr>
          <p:cNvPr id="9" name="TextBox 8">
            <a:extLst>
              <a:ext uri="{FF2B5EF4-FFF2-40B4-BE49-F238E27FC236}">
                <a16:creationId xmlns:a16="http://schemas.microsoft.com/office/drawing/2014/main" xmlns="" id="{A91AE743-AB74-466E-9738-DF677B8268C1}"/>
              </a:ext>
            </a:extLst>
          </p:cNvPr>
          <p:cNvSpPr txBox="1"/>
          <p:nvPr/>
        </p:nvSpPr>
        <p:spPr>
          <a:xfrm>
            <a:off x="609601" y="5798988"/>
            <a:ext cx="7748956"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Royal College of Paediatrics and Child Health (RCPCH) January 2019</a:t>
            </a:r>
          </a:p>
        </p:txBody>
      </p:sp>
    </p:spTree>
    <p:extLst>
      <p:ext uri="{BB962C8B-B14F-4D97-AF65-F5344CB8AC3E}">
        <p14:creationId xmlns:p14="http://schemas.microsoft.com/office/powerpoint/2010/main" val="236105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4298" y="116315"/>
            <a:ext cx="7775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SzPct val="140000"/>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Char char="•"/>
              <a:defRPr sz="2000">
                <a:solidFill>
                  <a:schemeClr val="tx1"/>
                </a:solidFill>
                <a:latin typeface="Arial" pitchFamily="34" charset="0"/>
                <a:cs typeface="Arial" pitchFamily="34" charset="0"/>
              </a:defRPr>
            </a:lvl3pPr>
            <a:lvl4pPr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SzTx/>
              <a:buFontTx/>
              <a:buNone/>
              <a:defRPr/>
            </a:pPr>
            <a:r>
              <a:rPr lang="en-GB" altLang="en-US" sz="3200" b="1" dirty="0">
                <a:solidFill>
                  <a:srgbClr val="B60050"/>
                </a:solidFill>
              </a:rPr>
              <a:t>Managing screen time</a:t>
            </a:r>
            <a:endParaRPr lang="en-GB" altLang="en-US" sz="3200" dirty="0"/>
          </a:p>
        </p:txBody>
      </p:sp>
      <p:sp>
        <p:nvSpPr>
          <p:cNvPr id="7" name="TextBox 6">
            <a:extLst>
              <a:ext uri="{FF2B5EF4-FFF2-40B4-BE49-F238E27FC236}">
                <a16:creationId xmlns:a16="http://schemas.microsoft.com/office/drawing/2014/main" xmlns="" id="{7720CC4B-F183-4C91-88B3-6F6286E3B094}"/>
              </a:ext>
            </a:extLst>
          </p:cNvPr>
          <p:cNvSpPr txBox="1"/>
          <p:nvPr/>
        </p:nvSpPr>
        <p:spPr>
          <a:xfrm>
            <a:off x="357554" y="1172547"/>
            <a:ext cx="8546124" cy="3139321"/>
          </a:xfrm>
          <a:prstGeom prst="rect">
            <a:avLst/>
          </a:prstGeom>
          <a:noFill/>
        </p:spPr>
        <p:txBody>
          <a:bodyPr wrap="square" rtlCol="0">
            <a:spAutoFit/>
          </a:bodyPr>
          <a:lstStyle/>
          <a:p>
            <a:pPr marL="342900" indent="-342900" fontAlgn="base">
              <a:spcAft>
                <a:spcPts val="1200"/>
              </a:spcAft>
              <a:buFont typeface="Arial" panose="020B0604020202020204" pitchFamily="34" charset="0"/>
              <a:buChar char="•"/>
            </a:pPr>
            <a:r>
              <a:rPr lang="en-GB" sz="2400" dirty="0">
                <a:solidFill>
                  <a:srgbClr val="404040"/>
                </a:solidFill>
                <a:latin typeface="Arial" panose="020B0604020202020204" pitchFamily="34" charset="0"/>
                <a:cs typeface="Arial" panose="020B0604020202020204" pitchFamily="34" charset="0"/>
              </a:rPr>
              <a:t>Mealtimes can be good opportunities for screen-free zones</a:t>
            </a:r>
          </a:p>
          <a:p>
            <a:pPr marL="342900" indent="-342900" fontAlgn="base">
              <a:spcAft>
                <a:spcPts val="1200"/>
              </a:spcAft>
              <a:buFont typeface="Arial" panose="020B0604020202020204" pitchFamily="34" charset="0"/>
              <a:buChar char="•"/>
            </a:pPr>
            <a:r>
              <a:rPr lang="en-GB" sz="2400" dirty="0">
                <a:solidFill>
                  <a:srgbClr val="404040"/>
                </a:solidFill>
                <a:latin typeface="Arial" panose="020B0604020202020204" pitchFamily="34" charset="0"/>
                <a:cs typeface="Arial" panose="020B0604020202020204" pitchFamily="34" charset="0"/>
              </a:rPr>
              <a:t>If children's screen time use seems out of control, parents should consider intervening</a:t>
            </a:r>
          </a:p>
          <a:p>
            <a:pPr marL="342900" indent="-342900" fontAlgn="base">
              <a:spcAft>
                <a:spcPts val="1200"/>
              </a:spcAft>
              <a:buFont typeface="Arial" panose="020B0604020202020204" pitchFamily="34" charset="0"/>
              <a:buChar char="•"/>
            </a:pPr>
            <a:r>
              <a:rPr lang="en-GB" sz="2400" dirty="0">
                <a:solidFill>
                  <a:srgbClr val="404040"/>
                </a:solidFill>
                <a:latin typeface="Arial" panose="020B0604020202020204" pitchFamily="34" charset="0"/>
                <a:cs typeface="Arial" panose="020B0604020202020204" pitchFamily="34" charset="0"/>
              </a:rPr>
              <a:t>Parents should think about their own screen use, including whether they use devices unconsciously too often</a:t>
            </a:r>
          </a:p>
          <a:p>
            <a:pPr marL="342900" indent="-342900" fontAlgn="base">
              <a:spcAft>
                <a:spcPts val="1200"/>
              </a:spcAft>
              <a:buFont typeface="Arial" panose="020B0604020202020204" pitchFamily="34" charset="0"/>
              <a:buChar char="•"/>
            </a:pPr>
            <a:r>
              <a:rPr lang="en-GB" sz="2400" dirty="0">
                <a:solidFill>
                  <a:srgbClr val="404040"/>
                </a:solidFill>
                <a:latin typeface="Arial" panose="020B0604020202020204" pitchFamily="34" charset="0"/>
                <a:cs typeface="Arial" panose="020B0604020202020204" pitchFamily="34" charset="0"/>
              </a:rPr>
              <a:t>Younger children need face to face social interaction and screens are no substitute for this</a:t>
            </a:r>
            <a:endParaRPr lang="en-GB" sz="2400" b="0" i="0" dirty="0">
              <a:solidFill>
                <a:srgbClr val="40404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E2DFBD3B-B641-49C3-9338-BB2C7C5FFF5F}"/>
              </a:ext>
            </a:extLst>
          </p:cNvPr>
          <p:cNvSpPr txBox="1"/>
          <p:nvPr/>
        </p:nvSpPr>
        <p:spPr>
          <a:xfrm>
            <a:off x="609601" y="4783325"/>
            <a:ext cx="8042031" cy="830997"/>
          </a:xfrm>
          <a:prstGeom prst="rect">
            <a:avLst/>
          </a:prstGeom>
          <a:solidFill>
            <a:srgbClr val="CCFF99"/>
          </a:solidFill>
        </p:spPr>
        <p:txBody>
          <a:bodyPr wrap="square" rtlCol="0">
            <a:spAutoFit/>
          </a:bodyPr>
          <a:lstStyle/>
          <a:p>
            <a:pPr algn="ctr"/>
            <a:r>
              <a:rPr lang="en-GB" sz="2400" dirty="0">
                <a:latin typeface="Arial" panose="020B0604020202020204" pitchFamily="34" charset="0"/>
                <a:cs typeface="Arial" panose="020B0604020202020204" pitchFamily="34" charset="0"/>
              </a:rPr>
              <a:t>Establish age-appropriate boundaries, negotiated by parent and child, that everyone in the family understands</a:t>
            </a:r>
          </a:p>
        </p:txBody>
      </p:sp>
      <p:sp>
        <p:nvSpPr>
          <p:cNvPr id="9" name="TextBox 8">
            <a:extLst>
              <a:ext uri="{FF2B5EF4-FFF2-40B4-BE49-F238E27FC236}">
                <a16:creationId xmlns:a16="http://schemas.microsoft.com/office/drawing/2014/main" xmlns="" id="{A91AE743-AB74-466E-9738-DF677B8268C1}"/>
              </a:ext>
            </a:extLst>
          </p:cNvPr>
          <p:cNvSpPr txBox="1"/>
          <p:nvPr/>
        </p:nvSpPr>
        <p:spPr>
          <a:xfrm>
            <a:off x="609601" y="5798988"/>
            <a:ext cx="7748956"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Royal College of Paediatrics and Child Health (RCPCH) January 2019</a:t>
            </a:r>
          </a:p>
        </p:txBody>
      </p:sp>
    </p:spTree>
    <p:extLst>
      <p:ext uri="{BB962C8B-B14F-4D97-AF65-F5344CB8AC3E}">
        <p14:creationId xmlns:p14="http://schemas.microsoft.com/office/powerpoint/2010/main" val="333902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0A6A303-1908-4EA9-AC26-71D2812437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809750" y="795337"/>
            <a:ext cx="5524500" cy="5267325"/>
          </a:xfrm>
          <a:prstGeom prst="rect">
            <a:avLst/>
          </a:prstGeom>
        </p:spPr>
      </p:pic>
      <p:sp>
        <p:nvSpPr>
          <p:cNvPr id="4" name="TextBox 3">
            <a:extLst>
              <a:ext uri="{FF2B5EF4-FFF2-40B4-BE49-F238E27FC236}">
                <a16:creationId xmlns:a16="http://schemas.microsoft.com/office/drawing/2014/main" xmlns="" id="{74B6978E-5B90-4D27-A0E4-D246BFC2F7DF}"/>
              </a:ext>
            </a:extLst>
          </p:cNvPr>
          <p:cNvSpPr txBox="1"/>
          <p:nvPr/>
        </p:nvSpPr>
        <p:spPr>
          <a:xfrm>
            <a:off x="1809750" y="6062662"/>
            <a:ext cx="5524500"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hlinkClick r:id="rId4" tooltip="http://mayorgia.blogspot.com/2014/12/life-with-cat.html"/>
              </a:rPr>
              <a:t>This Photo</a:t>
            </a:r>
            <a:r>
              <a:rPr lang="en-GB" sz="800" dirty="0">
                <a:latin typeface="Arial" panose="020B0604020202020204" pitchFamily="34" charset="0"/>
                <a:cs typeface="Arial" panose="020B0604020202020204" pitchFamily="34" charset="0"/>
              </a:rPr>
              <a:t> by Unknown Author is licensed under </a:t>
            </a:r>
            <a:r>
              <a:rPr lang="en-GB" sz="800" dirty="0">
                <a:latin typeface="Arial" panose="020B0604020202020204" pitchFamily="34" charset="0"/>
                <a:cs typeface="Arial" panose="020B0604020202020204" pitchFamily="34" charset="0"/>
                <a:hlinkClick r:id="rId5" tooltip="https://creativecommons.org/licenses/by-nc-nd/3.0/"/>
              </a:rPr>
              <a:t>CC BY-NC-ND</a:t>
            </a:r>
            <a:endParaRPr lang="en-GB" sz="800" dirty="0">
              <a:latin typeface="Arial" panose="020B0604020202020204" pitchFamily="34" charset="0"/>
              <a:cs typeface="Arial" panose="020B0604020202020204" pitchFamily="34" charset="0"/>
            </a:endParaRPr>
          </a:p>
        </p:txBody>
      </p:sp>
      <p:pic>
        <p:nvPicPr>
          <p:cNvPr id="6" name="Picture 5" descr="A close up of a sign&#10;&#10;Description generated with very high confidence">
            <a:extLst>
              <a:ext uri="{FF2B5EF4-FFF2-40B4-BE49-F238E27FC236}">
                <a16:creationId xmlns:a16="http://schemas.microsoft.com/office/drawing/2014/main" xmlns="" id="{10F8B95C-C110-47CE-9E8C-8364DE26BC4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755576" y="2708920"/>
            <a:ext cx="1806848" cy="1806848"/>
          </a:xfrm>
          <a:prstGeom prst="rect">
            <a:avLst/>
          </a:prstGeom>
        </p:spPr>
      </p:pic>
      <p:sp>
        <p:nvSpPr>
          <p:cNvPr id="7" name="TextBox 6">
            <a:extLst>
              <a:ext uri="{FF2B5EF4-FFF2-40B4-BE49-F238E27FC236}">
                <a16:creationId xmlns:a16="http://schemas.microsoft.com/office/drawing/2014/main" xmlns="" id="{27B7D619-832E-40F0-A4A7-33A81227BD19}"/>
              </a:ext>
            </a:extLst>
          </p:cNvPr>
          <p:cNvSpPr txBox="1"/>
          <p:nvPr/>
        </p:nvSpPr>
        <p:spPr>
          <a:xfrm>
            <a:off x="323528" y="4515768"/>
            <a:ext cx="6350000"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hlinkClick r:id="rId7" tooltip="https://flickr.com/photos/exfordy/401291580"/>
              </a:rPr>
              <a:t>This Photo</a:t>
            </a:r>
            <a:r>
              <a:rPr lang="en-GB" sz="800" dirty="0">
                <a:latin typeface="Arial" panose="020B0604020202020204" pitchFamily="34" charset="0"/>
                <a:cs typeface="Arial" panose="020B0604020202020204" pitchFamily="34" charset="0"/>
              </a:rPr>
              <a:t> by Unknown Author is licensed under </a:t>
            </a:r>
            <a:r>
              <a:rPr lang="en-GB" sz="800" dirty="0">
                <a:latin typeface="Arial" panose="020B0604020202020204" pitchFamily="34" charset="0"/>
                <a:cs typeface="Arial" panose="020B0604020202020204" pitchFamily="34" charset="0"/>
                <a:hlinkClick r:id="rId8" tooltip="https://creativecommons.org/licenses/by/3.0/"/>
              </a:rPr>
              <a:t>CC BY</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45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5DD01-3A59-4089-B9E1-EDF9FE8FCD63}"/>
              </a:ext>
            </a:extLst>
          </p:cNvPr>
          <p:cNvSpPr txBox="1">
            <a:spLocks/>
          </p:cNvSpPr>
          <p:nvPr/>
        </p:nvSpPr>
        <p:spPr bwMode="auto">
          <a:xfrm>
            <a:off x="467544" y="332656"/>
            <a:ext cx="8229600"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GB" altLang="en-US" sz="3600" b="1" dirty="0">
                <a:solidFill>
                  <a:srgbClr val="B60050"/>
                </a:solidFill>
              </a:rPr>
              <a:t>Advice </a:t>
            </a:r>
          </a:p>
          <a:p>
            <a:pPr>
              <a:spcBef>
                <a:spcPct val="0"/>
              </a:spcBef>
              <a:buFontTx/>
              <a:buNone/>
            </a:pPr>
            <a:endParaRPr lang="en-GB" altLang="en-US" sz="3600" b="1" dirty="0">
              <a:solidFill>
                <a:srgbClr val="B60050"/>
              </a:solidFill>
            </a:endParaRPr>
          </a:p>
          <a:p>
            <a:pPr marL="457200" indent="-457200">
              <a:spcBef>
                <a:spcPct val="0"/>
              </a:spcBef>
            </a:pPr>
            <a:r>
              <a:rPr lang="en-GB" altLang="en-US" sz="2800" dirty="0"/>
              <a:t>Short bursts of screen time.</a:t>
            </a:r>
          </a:p>
          <a:p>
            <a:pPr>
              <a:spcBef>
                <a:spcPct val="0"/>
              </a:spcBef>
              <a:buNone/>
            </a:pPr>
            <a:endParaRPr lang="en-GB" altLang="en-US" sz="2800" dirty="0"/>
          </a:p>
          <a:p>
            <a:pPr marL="457200" indent="-457200">
              <a:spcBef>
                <a:spcPct val="0"/>
              </a:spcBef>
            </a:pPr>
            <a:r>
              <a:rPr lang="en-GB" altLang="en-US" sz="2800" dirty="0"/>
              <a:t>Think about what children see you doing.  </a:t>
            </a:r>
          </a:p>
          <a:p>
            <a:pPr>
              <a:spcBef>
                <a:spcPct val="0"/>
              </a:spcBef>
              <a:buNone/>
            </a:pPr>
            <a:endParaRPr lang="en-GB" altLang="en-US" sz="2800" dirty="0"/>
          </a:p>
          <a:p>
            <a:pPr marL="457200" indent="-457200">
              <a:spcBef>
                <a:spcPct val="0"/>
              </a:spcBef>
            </a:pPr>
            <a:r>
              <a:rPr lang="en-GB" altLang="en-US" sz="2800" dirty="0"/>
              <a:t>Avoid devices in a child’s bedroom.</a:t>
            </a:r>
          </a:p>
          <a:p>
            <a:pPr marL="457200" indent="-457200">
              <a:spcBef>
                <a:spcPct val="0"/>
              </a:spcBef>
            </a:pPr>
            <a:endParaRPr lang="en-GB" altLang="en-US" sz="2800" dirty="0"/>
          </a:p>
          <a:p>
            <a:pPr marL="457200" indent="-457200">
              <a:spcBef>
                <a:spcPct val="0"/>
              </a:spcBef>
            </a:pPr>
            <a:r>
              <a:rPr lang="en-GB" altLang="en-US" sz="2800" dirty="0"/>
              <a:t>Check PEGI rating for games and apps. </a:t>
            </a:r>
          </a:p>
          <a:p>
            <a:pPr marL="457200" indent="-457200">
              <a:spcBef>
                <a:spcPct val="0"/>
              </a:spcBef>
            </a:pPr>
            <a:endParaRPr lang="en-GB" altLang="en-US" sz="2800" dirty="0"/>
          </a:p>
          <a:p>
            <a:pPr marL="457200" indent="-457200">
              <a:spcBef>
                <a:spcPct val="0"/>
              </a:spcBef>
            </a:pPr>
            <a:r>
              <a:rPr lang="en-GB" altLang="en-US" sz="2800" dirty="0"/>
              <a:t>Consider parental controls on your broadband, streaming services and devices.</a:t>
            </a:r>
          </a:p>
          <a:p>
            <a:pPr>
              <a:spcBef>
                <a:spcPct val="0"/>
              </a:spcBef>
              <a:buFontTx/>
              <a:buNone/>
            </a:pPr>
            <a:endParaRPr lang="en-GB" altLang="en-US" sz="2800" dirty="0"/>
          </a:p>
          <a:p>
            <a:pPr>
              <a:spcBef>
                <a:spcPct val="0"/>
              </a:spcBef>
              <a:buFontTx/>
              <a:buNone/>
            </a:pPr>
            <a:endParaRPr lang="en-GB" altLang="en-US" sz="2800" dirty="0"/>
          </a:p>
        </p:txBody>
      </p:sp>
    </p:spTree>
    <p:extLst>
      <p:ext uri="{BB962C8B-B14F-4D97-AF65-F5344CB8AC3E}">
        <p14:creationId xmlns:p14="http://schemas.microsoft.com/office/powerpoint/2010/main" val="3420735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4298" y="116315"/>
            <a:ext cx="7775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SzPct val="140000"/>
              <a:buChar char="•"/>
              <a:defRPr sz="2000">
                <a:solidFill>
                  <a:schemeClr val="tx1"/>
                </a:solidFill>
                <a:latin typeface="Arial" pitchFamily="34" charset="0"/>
                <a:cs typeface="Arial" pitchFamily="34" charset="0"/>
              </a:defRPr>
            </a:lvl1pPr>
            <a:lvl2pPr marL="742950" indent="-285750" eaLnBrk="0" hangingPunct="0">
              <a:spcBef>
                <a:spcPct val="20000"/>
              </a:spcBef>
              <a:buChar char="–"/>
              <a:defRPr sz="2000">
                <a:solidFill>
                  <a:schemeClr val="tx1"/>
                </a:solidFill>
                <a:latin typeface="Arial" pitchFamily="34" charset="0"/>
                <a:cs typeface="Arial" pitchFamily="34" charset="0"/>
              </a:defRPr>
            </a:lvl2pPr>
            <a:lvl3pPr marL="1143000" indent="-228600" eaLnBrk="0" hangingPunct="0">
              <a:spcBef>
                <a:spcPct val="20000"/>
              </a:spcBef>
              <a:buChar char="•"/>
              <a:defRPr sz="2000">
                <a:solidFill>
                  <a:schemeClr val="tx1"/>
                </a:solidFill>
                <a:latin typeface="Arial" pitchFamily="34" charset="0"/>
                <a:cs typeface="Arial" pitchFamily="34" charset="0"/>
              </a:defRPr>
            </a:lvl3pPr>
            <a:lvl4pPr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SzTx/>
              <a:buFontTx/>
              <a:buNone/>
              <a:defRPr/>
            </a:pPr>
            <a:r>
              <a:rPr lang="en-GB" altLang="en-US" sz="3200" b="1" dirty="0">
                <a:solidFill>
                  <a:srgbClr val="B60050"/>
                </a:solidFill>
              </a:rPr>
              <a:t>Tools to help you</a:t>
            </a:r>
            <a:endParaRPr lang="en-GB" altLang="en-US" sz="3200" dirty="0"/>
          </a:p>
        </p:txBody>
      </p:sp>
      <p:pic>
        <p:nvPicPr>
          <p:cNvPr id="4" name="Picture 3"/>
          <p:cNvPicPr>
            <a:picLocks noChangeAspect="1"/>
          </p:cNvPicPr>
          <p:nvPr/>
        </p:nvPicPr>
        <p:blipFill>
          <a:blip r:embed="rId3"/>
          <a:stretch>
            <a:fillRect/>
          </a:stretch>
        </p:blipFill>
        <p:spPr>
          <a:xfrm>
            <a:off x="467544" y="1484784"/>
            <a:ext cx="4214774" cy="4101950"/>
          </a:xfrm>
          <a:prstGeom prst="rect">
            <a:avLst/>
          </a:prstGeom>
        </p:spPr>
      </p:pic>
      <p:sp>
        <p:nvSpPr>
          <p:cNvPr id="6" name="TextBox 5"/>
          <p:cNvSpPr txBox="1"/>
          <p:nvPr/>
        </p:nvSpPr>
        <p:spPr>
          <a:xfrm>
            <a:off x="5324482" y="2397948"/>
            <a:ext cx="3351974" cy="2062103"/>
          </a:xfrm>
          <a:prstGeom prst="rect">
            <a:avLst/>
          </a:prstGeom>
          <a:solidFill>
            <a:srgbClr val="FFFF99"/>
          </a:solidFill>
        </p:spPr>
        <p:txBody>
          <a:bodyPr wrap="square" rtlCol="0">
            <a:spAutoFit/>
          </a:bodyPr>
          <a:lstStyle/>
          <a:p>
            <a:pPr algn="ctr"/>
            <a:r>
              <a:rPr lang="en-GB" sz="3200" dirty="0">
                <a:latin typeface="Arial" panose="020B0604020202020204" pitchFamily="34" charset="0"/>
                <a:cs typeface="Arial" panose="020B0604020202020204" pitchFamily="34" charset="0"/>
              </a:rPr>
              <a:t>Phone 02 and NSPCC online safety helpline </a:t>
            </a:r>
          </a:p>
          <a:p>
            <a:pPr algn="ctr"/>
            <a:r>
              <a:rPr lang="en-GB" sz="3200" dirty="0">
                <a:latin typeface="Arial" panose="020B0604020202020204" pitchFamily="34" charset="0"/>
                <a:cs typeface="Arial" panose="020B0604020202020204" pitchFamily="34" charset="0"/>
              </a:rPr>
              <a:t>0808 800 5002</a:t>
            </a:r>
          </a:p>
        </p:txBody>
      </p:sp>
    </p:spTree>
    <p:extLst>
      <p:ext uri="{BB962C8B-B14F-4D97-AF65-F5344CB8AC3E}">
        <p14:creationId xmlns:p14="http://schemas.microsoft.com/office/powerpoint/2010/main" val="323386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DCFBC-265D-4F14-8551-994FF4102EAA}"/>
              </a:ext>
            </a:extLst>
          </p:cNvPr>
          <p:cNvSpPr txBox="1">
            <a:spLocks/>
          </p:cNvSpPr>
          <p:nvPr/>
        </p:nvSpPr>
        <p:spPr bwMode="auto">
          <a:xfrm>
            <a:off x="611560" y="759612"/>
            <a:ext cx="8229600" cy="126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en-GB" altLang="en-US" sz="3600" b="1" dirty="0">
                <a:solidFill>
                  <a:srgbClr val="B60050"/>
                </a:solidFill>
              </a:rPr>
              <a:t>Building blocks to enjoy technology</a:t>
            </a:r>
          </a:p>
        </p:txBody>
      </p:sp>
      <p:sp>
        <p:nvSpPr>
          <p:cNvPr id="3" name="Rectangle: Rounded Corners 2">
            <a:extLst>
              <a:ext uri="{FF2B5EF4-FFF2-40B4-BE49-F238E27FC236}">
                <a16:creationId xmlns:a16="http://schemas.microsoft.com/office/drawing/2014/main" xmlns="" id="{D2241E69-CC5F-4224-9984-808796A98984}"/>
              </a:ext>
            </a:extLst>
          </p:cNvPr>
          <p:cNvSpPr/>
          <p:nvPr/>
        </p:nvSpPr>
        <p:spPr>
          <a:xfrm>
            <a:off x="3186871" y="1561525"/>
            <a:ext cx="2880320" cy="148903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Sharing technology together</a:t>
            </a:r>
          </a:p>
          <a:p>
            <a:pPr algn="ctr"/>
            <a:endParaRPr lang="en-GB" dirty="0"/>
          </a:p>
        </p:txBody>
      </p:sp>
      <p:grpSp>
        <p:nvGrpSpPr>
          <p:cNvPr id="10" name="Group 9">
            <a:extLst>
              <a:ext uri="{FF2B5EF4-FFF2-40B4-BE49-F238E27FC236}">
                <a16:creationId xmlns:a16="http://schemas.microsoft.com/office/drawing/2014/main" xmlns="" id="{83EA94BD-B35E-4DBF-B41A-7C70DDAD92C7}"/>
              </a:ext>
            </a:extLst>
          </p:cNvPr>
          <p:cNvGrpSpPr/>
          <p:nvPr/>
        </p:nvGrpSpPr>
        <p:grpSpPr>
          <a:xfrm>
            <a:off x="1675254" y="3107196"/>
            <a:ext cx="5903555" cy="1504896"/>
            <a:chOff x="1736661" y="3147970"/>
            <a:chExt cx="5903555" cy="1504896"/>
          </a:xfrm>
        </p:grpSpPr>
        <p:sp>
          <p:nvSpPr>
            <p:cNvPr id="4" name="Rectangle: Rounded Corners 3">
              <a:extLst>
                <a:ext uri="{FF2B5EF4-FFF2-40B4-BE49-F238E27FC236}">
                  <a16:creationId xmlns:a16="http://schemas.microsoft.com/office/drawing/2014/main" xmlns="" id="{F3B01488-FC23-4443-94CE-9589087C6EAC}"/>
                </a:ext>
              </a:extLst>
            </p:cNvPr>
            <p:cNvSpPr/>
            <p:nvPr/>
          </p:nvSpPr>
          <p:spPr>
            <a:xfrm>
              <a:off x="4759896" y="3147970"/>
              <a:ext cx="2880320" cy="148903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Showing good use of technology</a:t>
              </a:r>
            </a:p>
            <a:p>
              <a:pPr algn="ctr"/>
              <a:endParaRPr lang="en-GB" dirty="0"/>
            </a:p>
          </p:txBody>
        </p:sp>
        <p:sp>
          <p:nvSpPr>
            <p:cNvPr id="5" name="Rectangle: Rounded Corners 4">
              <a:extLst>
                <a:ext uri="{FF2B5EF4-FFF2-40B4-BE49-F238E27FC236}">
                  <a16:creationId xmlns:a16="http://schemas.microsoft.com/office/drawing/2014/main" xmlns="" id="{48546A12-BFF4-446A-A4EE-651484A9FB05}"/>
                </a:ext>
              </a:extLst>
            </p:cNvPr>
            <p:cNvSpPr/>
            <p:nvPr/>
          </p:nvSpPr>
          <p:spPr>
            <a:xfrm>
              <a:off x="1736661" y="3163827"/>
              <a:ext cx="2880320" cy="148903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Talking about use of technology</a:t>
              </a:r>
            </a:p>
            <a:p>
              <a:pPr algn="ctr"/>
              <a:endParaRPr lang="en-GB" dirty="0"/>
            </a:p>
          </p:txBody>
        </p:sp>
      </p:grpSp>
      <p:grpSp>
        <p:nvGrpSpPr>
          <p:cNvPr id="9" name="Group 8">
            <a:extLst>
              <a:ext uri="{FF2B5EF4-FFF2-40B4-BE49-F238E27FC236}">
                <a16:creationId xmlns:a16="http://schemas.microsoft.com/office/drawing/2014/main" xmlns="" id="{1818CAD5-A4BB-4234-B888-5C515EF3F303}"/>
              </a:ext>
            </a:extLst>
          </p:cNvPr>
          <p:cNvGrpSpPr/>
          <p:nvPr/>
        </p:nvGrpSpPr>
        <p:grpSpPr>
          <a:xfrm>
            <a:off x="173686" y="4668724"/>
            <a:ext cx="8906690" cy="1506009"/>
            <a:chOff x="173686" y="4668724"/>
            <a:chExt cx="8906690" cy="1506009"/>
          </a:xfrm>
        </p:grpSpPr>
        <p:sp>
          <p:nvSpPr>
            <p:cNvPr id="6" name="Rectangle: Rounded Corners 5">
              <a:extLst>
                <a:ext uri="{FF2B5EF4-FFF2-40B4-BE49-F238E27FC236}">
                  <a16:creationId xmlns:a16="http://schemas.microsoft.com/office/drawing/2014/main" xmlns="" id="{9D170ADA-9962-41BF-97D1-5A1128908BDA}"/>
                </a:ext>
              </a:extLst>
            </p:cNvPr>
            <p:cNvSpPr/>
            <p:nvPr/>
          </p:nvSpPr>
          <p:spPr>
            <a:xfrm>
              <a:off x="3186871" y="4668724"/>
              <a:ext cx="2880320" cy="148903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Setting appropriate controls</a:t>
              </a:r>
            </a:p>
            <a:p>
              <a:pPr algn="ctr"/>
              <a:endParaRPr lang="en-GB" dirty="0"/>
            </a:p>
          </p:txBody>
        </p:sp>
        <p:sp>
          <p:nvSpPr>
            <p:cNvPr id="7" name="Rectangle: Rounded Corners 6">
              <a:extLst>
                <a:ext uri="{FF2B5EF4-FFF2-40B4-BE49-F238E27FC236}">
                  <a16:creationId xmlns:a16="http://schemas.microsoft.com/office/drawing/2014/main" xmlns="" id="{D154A92B-488C-4767-A1F5-2F54743E2680}"/>
                </a:ext>
              </a:extLst>
            </p:cNvPr>
            <p:cNvSpPr/>
            <p:nvPr/>
          </p:nvSpPr>
          <p:spPr>
            <a:xfrm>
              <a:off x="173686" y="4685694"/>
              <a:ext cx="2880320" cy="148903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Agreeing family rules for use of technology</a:t>
              </a:r>
            </a:p>
            <a:p>
              <a:pPr algn="ctr"/>
              <a:endParaRPr lang="en-GB" dirty="0"/>
            </a:p>
          </p:txBody>
        </p:sp>
        <p:sp>
          <p:nvSpPr>
            <p:cNvPr id="8" name="Rectangle: Rounded Corners 7">
              <a:extLst>
                <a:ext uri="{FF2B5EF4-FFF2-40B4-BE49-F238E27FC236}">
                  <a16:creationId xmlns:a16="http://schemas.microsoft.com/office/drawing/2014/main" xmlns="" id="{601435EB-BB7B-440A-88EB-7E102D1B56FB}"/>
                </a:ext>
              </a:extLst>
            </p:cNvPr>
            <p:cNvSpPr/>
            <p:nvPr/>
          </p:nvSpPr>
          <p:spPr>
            <a:xfrm>
              <a:off x="6200056" y="4685694"/>
              <a:ext cx="2880320" cy="148903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1"/>
                  </a:solidFill>
                  <a:latin typeface="Arial" panose="020B0604020202020204" pitchFamily="34" charset="0"/>
                  <a:cs typeface="Arial" panose="020B0604020202020204" pitchFamily="34" charset="0"/>
                </a:rPr>
                <a:t>Check your knowledge of new technology</a:t>
              </a:r>
            </a:p>
            <a:p>
              <a:pPr algn="ctr"/>
              <a:endParaRPr lang="en-GB" dirty="0"/>
            </a:p>
          </p:txBody>
        </p:sp>
      </p:grpSp>
    </p:spTree>
    <p:extLst>
      <p:ext uri="{BB962C8B-B14F-4D97-AF65-F5344CB8AC3E}">
        <p14:creationId xmlns:p14="http://schemas.microsoft.com/office/powerpoint/2010/main" val="124906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E4760E8-3159-42D5-8FD4-DF387E380741}"/>
              </a:ext>
            </a:extLst>
          </p:cNvPr>
          <p:cNvPicPr>
            <a:picLocks noChangeAspect="1"/>
          </p:cNvPicPr>
          <p:nvPr/>
        </p:nvPicPr>
        <p:blipFill>
          <a:blip r:embed="rId3"/>
          <a:stretch>
            <a:fillRect/>
          </a:stretch>
        </p:blipFill>
        <p:spPr>
          <a:xfrm>
            <a:off x="251520" y="836712"/>
            <a:ext cx="5486400" cy="5343525"/>
          </a:xfrm>
          <a:prstGeom prst="rect">
            <a:avLst/>
          </a:prstGeom>
        </p:spPr>
      </p:pic>
      <p:sp>
        <p:nvSpPr>
          <p:cNvPr id="3" name="TextBox 2">
            <a:extLst>
              <a:ext uri="{FF2B5EF4-FFF2-40B4-BE49-F238E27FC236}">
                <a16:creationId xmlns:a16="http://schemas.microsoft.com/office/drawing/2014/main" xmlns="" id="{90AAA1F6-CCCD-47FE-9502-BF93DBDEBB79}"/>
              </a:ext>
            </a:extLst>
          </p:cNvPr>
          <p:cNvSpPr txBox="1"/>
          <p:nvPr/>
        </p:nvSpPr>
        <p:spPr>
          <a:xfrm>
            <a:off x="6061448" y="1772816"/>
            <a:ext cx="3082552" cy="3123291"/>
          </a:xfrm>
          <a:prstGeom prst="rect">
            <a:avLst/>
          </a:prstGeom>
          <a:noFill/>
        </p:spPr>
        <p:txBody>
          <a:bodyPr wrap="square" rtlCol="0">
            <a:spAutoFit/>
          </a:bodyPr>
          <a:lstStyle/>
          <a:p>
            <a:pPr>
              <a:lnSpc>
                <a:spcPct val="119000"/>
              </a:lnSpc>
              <a:spcAft>
                <a:spcPts val="600"/>
              </a:spcAft>
            </a:pPr>
            <a:r>
              <a:rPr lang="en-GB" sz="2800" kern="1400" dirty="0">
                <a:solidFill>
                  <a:srgbClr val="000000"/>
                </a:solidFill>
                <a:latin typeface="Arial" panose="020B0604020202020204" pitchFamily="34" charset="0"/>
                <a:cs typeface="Arial" panose="020B0604020202020204" pitchFamily="34" charset="0"/>
              </a:rPr>
              <a:t>Please let me …</a:t>
            </a:r>
          </a:p>
          <a:p>
            <a:pPr>
              <a:lnSpc>
                <a:spcPct val="119000"/>
              </a:lnSpc>
              <a:spcAft>
                <a:spcPts val="600"/>
              </a:spcAft>
            </a:pPr>
            <a:endParaRPr lang="en-GB" sz="2800" kern="1400" dirty="0">
              <a:solidFill>
                <a:srgbClr val="000000"/>
              </a:solidFill>
              <a:latin typeface="Arial" panose="020B0604020202020204" pitchFamily="34" charset="0"/>
              <a:cs typeface="Arial" panose="020B0604020202020204" pitchFamily="34" charset="0"/>
            </a:endParaRPr>
          </a:p>
          <a:p>
            <a:pPr>
              <a:lnSpc>
                <a:spcPct val="119000"/>
              </a:lnSpc>
              <a:spcAft>
                <a:spcPts val="600"/>
              </a:spcAft>
            </a:pPr>
            <a:r>
              <a:rPr lang="en-GB" sz="2800" kern="1400" dirty="0">
                <a:solidFill>
                  <a:srgbClr val="000000"/>
                </a:solidFill>
                <a:latin typeface="Arial" panose="020B0604020202020204" pitchFamily="34" charset="0"/>
                <a:cs typeface="Arial" panose="020B0604020202020204" pitchFamily="34" charset="0"/>
              </a:rPr>
              <a:t>I want to ...</a:t>
            </a:r>
          </a:p>
          <a:p>
            <a:pPr algn="ctr">
              <a:lnSpc>
                <a:spcPct val="119000"/>
              </a:lnSpc>
              <a:spcAft>
                <a:spcPts val="600"/>
              </a:spcAft>
            </a:pPr>
            <a:r>
              <a:rPr lang="en-GB" sz="3200" i="1" kern="1400" dirty="0">
                <a:solidFill>
                  <a:srgbClr val="000000"/>
                </a:solidFill>
                <a:latin typeface="Arial" panose="020B0604020202020204" pitchFamily="34" charset="0"/>
                <a:cs typeface="Arial" panose="020B0604020202020204" pitchFamily="34" charset="0"/>
              </a:rPr>
              <a:t> </a:t>
            </a:r>
            <a:endParaRPr lang="en-GB" sz="3200" kern="1400" dirty="0">
              <a:solidFill>
                <a:srgbClr val="000000"/>
              </a:solidFill>
              <a:latin typeface="Arial" panose="020B0604020202020204" pitchFamily="34" charset="0"/>
              <a:cs typeface="Arial" panose="020B0604020202020204" pitchFamily="34" charset="0"/>
            </a:endParaRPr>
          </a:p>
          <a:p>
            <a:pPr algn="ctr">
              <a:lnSpc>
                <a:spcPct val="119000"/>
              </a:lnSpc>
              <a:spcAft>
                <a:spcPts val="600"/>
              </a:spcAft>
            </a:pPr>
            <a:r>
              <a:rPr lang="en-GB" i="1" kern="1400" dirty="0">
                <a:solidFill>
                  <a:srgbClr val="000000"/>
                </a:solidFill>
                <a:latin typeface="Comic Sans MS" panose="030F0702030302020204" pitchFamily="66" charset="0"/>
              </a:rPr>
              <a:t> </a:t>
            </a:r>
            <a:endParaRPr lang="en-GB" sz="1050" kern="1400" dirty="0">
              <a:solidFill>
                <a:srgbClr val="000000"/>
              </a:solidFill>
              <a:latin typeface="Calibri" panose="020F0502020204030204" pitchFamily="34" charset="0"/>
            </a:endParaRPr>
          </a:p>
          <a:p>
            <a:pPr>
              <a:lnSpc>
                <a:spcPct val="119000"/>
              </a:lnSpc>
              <a:spcAft>
                <a:spcPts val="600"/>
              </a:spcAft>
            </a:pPr>
            <a:r>
              <a:rPr lang="en-GB" sz="1050" kern="1400" dirty="0">
                <a:solidFill>
                  <a:srgbClr val="000000"/>
                </a:solidFill>
                <a:latin typeface="Calibri" panose="020F0502020204030204" pitchFamily="34" charset="0"/>
              </a:rPr>
              <a:t> </a:t>
            </a:r>
            <a:endParaRPr lang="en-GB" sz="105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54594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2F52195-873E-425F-97F4-220B6A0386DF}"/>
              </a:ext>
            </a:extLst>
          </p:cNvPr>
          <p:cNvPicPr>
            <a:picLocks noChangeAspect="1"/>
          </p:cNvPicPr>
          <p:nvPr/>
        </p:nvPicPr>
        <p:blipFill>
          <a:blip r:embed="rId3"/>
          <a:stretch>
            <a:fillRect/>
          </a:stretch>
        </p:blipFill>
        <p:spPr>
          <a:xfrm>
            <a:off x="251520" y="980728"/>
            <a:ext cx="5210175" cy="5048250"/>
          </a:xfrm>
          <a:prstGeom prst="rect">
            <a:avLst/>
          </a:prstGeom>
        </p:spPr>
      </p:pic>
      <p:sp>
        <p:nvSpPr>
          <p:cNvPr id="3" name="TextBox 2">
            <a:extLst>
              <a:ext uri="{FF2B5EF4-FFF2-40B4-BE49-F238E27FC236}">
                <a16:creationId xmlns:a16="http://schemas.microsoft.com/office/drawing/2014/main" xmlns="" id="{1CFC5EB3-9B00-4BD6-B284-4474C10A504F}"/>
              </a:ext>
            </a:extLst>
          </p:cNvPr>
          <p:cNvSpPr txBox="1"/>
          <p:nvPr/>
        </p:nvSpPr>
        <p:spPr>
          <a:xfrm>
            <a:off x="5652120" y="1988840"/>
            <a:ext cx="3024336" cy="138499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 can see you.</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Can you see me?</a:t>
            </a:r>
          </a:p>
        </p:txBody>
      </p:sp>
    </p:spTree>
    <p:extLst>
      <p:ext uri="{BB962C8B-B14F-4D97-AF65-F5344CB8AC3E}">
        <p14:creationId xmlns:p14="http://schemas.microsoft.com/office/powerpoint/2010/main" val="395842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7E2FF2B-EC4F-40B7-89DC-EA7E0175693A}"/>
              </a:ext>
            </a:extLst>
          </p:cNvPr>
          <p:cNvPicPr>
            <a:picLocks noChangeAspect="1"/>
          </p:cNvPicPr>
          <p:nvPr/>
        </p:nvPicPr>
        <p:blipFill>
          <a:blip r:embed="rId3"/>
          <a:stretch>
            <a:fillRect/>
          </a:stretch>
        </p:blipFill>
        <p:spPr>
          <a:xfrm>
            <a:off x="323528" y="980728"/>
            <a:ext cx="5181600" cy="5048250"/>
          </a:xfrm>
          <a:prstGeom prst="rect">
            <a:avLst/>
          </a:prstGeom>
        </p:spPr>
      </p:pic>
      <p:sp>
        <p:nvSpPr>
          <p:cNvPr id="3" name="TextBox 2">
            <a:extLst>
              <a:ext uri="{FF2B5EF4-FFF2-40B4-BE49-F238E27FC236}">
                <a16:creationId xmlns:a16="http://schemas.microsoft.com/office/drawing/2014/main" xmlns="" id="{7CF678DC-65A2-44F1-883D-71936D8E187F}"/>
              </a:ext>
            </a:extLst>
          </p:cNvPr>
          <p:cNvSpPr txBox="1"/>
          <p:nvPr/>
        </p:nvSpPr>
        <p:spPr>
          <a:xfrm>
            <a:off x="5724128" y="1412776"/>
            <a:ext cx="3419872"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Play with me.</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Look what I can do.</a:t>
            </a:r>
          </a:p>
        </p:txBody>
      </p:sp>
    </p:spTree>
    <p:extLst>
      <p:ext uri="{BB962C8B-B14F-4D97-AF65-F5344CB8AC3E}">
        <p14:creationId xmlns:p14="http://schemas.microsoft.com/office/powerpoint/2010/main" val="148856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0026049-B9E4-43A8-989F-885FB5CA500D}"/>
              </a:ext>
            </a:extLst>
          </p:cNvPr>
          <p:cNvPicPr>
            <a:picLocks noChangeAspect="1"/>
          </p:cNvPicPr>
          <p:nvPr/>
        </p:nvPicPr>
        <p:blipFill>
          <a:blip r:embed="rId3"/>
          <a:stretch>
            <a:fillRect/>
          </a:stretch>
        </p:blipFill>
        <p:spPr>
          <a:xfrm>
            <a:off x="323528" y="1052736"/>
            <a:ext cx="5191125" cy="5095875"/>
          </a:xfrm>
          <a:prstGeom prst="rect">
            <a:avLst/>
          </a:prstGeom>
        </p:spPr>
      </p:pic>
      <p:sp>
        <p:nvSpPr>
          <p:cNvPr id="3" name="TextBox 2">
            <a:extLst>
              <a:ext uri="{FF2B5EF4-FFF2-40B4-BE49-F238E27FC236}">
                <a16:creationId xmlns:a16="http://schemas.microsoft.com/office/drawing/2014/main" xmlns="" id="{4E2DF31E-BDD5-4C3C-A700-6CFD7304E429}"/>
              </a:ext>
            </a:extLst>
          </p:cNvPr>
          <p:cNvSpPr txBox="1"/>
          <p:nvPr/>
        </p:nvSpPr>
        <p:spPr>
          <a:xfrm>
            <a:off x="5868144" y="1988840"/>
            <a:ext cx="2952328"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 like  that.</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Please can I take your picture.</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Would you like to have a go?</a:t>
            </a:r>
          </a:p>
        </p:txBody>
      </p:sp>
    </p:spTree>
    <p:extLst>
      <p:ext uri="{BB962C8B-B14F-4D97-AF65-F5344CB8AC3E}">
        <p14:creationId xmlns:p14="http://schemas.microsoft.com/office/powerpoint/2010/main" val="320768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55DD206-082F-4F6D-BC82-7D1DA0EA7C74}"/>
              </a:ext>
            </a:extLst>
          </p:cNvPr>
          <p:cNvPicPr>
            <a:picLocks noChangeAspect="1"/>
          </p:cNvPicPr>
          <p:nvPr/>
        </p:nvPicPr>
        <p:blipFill>
          <a:blip r:embed="rId2"/>
          <a:stretch>
            <a:fillRect/>
          </a:stretch>
        </p:blipFill>
        <p:spPr>
          <a:xfrm>
            <a:off x="323528" y="980728"/>
            <a:ext cx="5238750" cy="5057775"/>
          </a:xfrm>
          <a:prstGeom prst="rect">
            <a:avLst/>
          </a:prstGeom>
        </p:spPr>
      </p:pic>
      <p:sp>
        <p:nvSpPr>
          <p:cNvPr id="3" name="TextBox 2">
            <a:extLst>
              <a:ext uri="{FF2B5EF4-FFF2-40B4-BE49-F238E27FC236}">
                <a16:creationId xmlns:a16="http://schemas.microsoft.com/office/drawing/2014/main" xmlns="" id="{EF29B538-D6AA-4B8D-918A-806D64D2C76D}"/>
              </a:ext>
            </a:extLst>
          </p:cNvPr>
          <p:cNvSpPr txBox="1"/>
          <p:nvPr/>
        </p:nvSpPr>
        <p:spPr>
          <a:xfrm>
            <a:off x="5652120" y="1988840"/>
            <a:ext cx="3491880"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 don’t like this.</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Help me.</a:t>
            </a:r>
          </a:p>
        </p:txBody>
      </p:sp>
    </p:spTree>
    <p:extLst>
      <p:ext uri="{BB962C8B-B14F-4D97-AF65-F5344CB8AC3E}">
        <p14:creationId xmlns:p14="http://schemas.microsoft.com/office/powerpoint/2010/main" val="230615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29B538-D6AA-4B8D-918A-806D64D2C76D}"/>
              </a:ext>
            </a:extLst>
          </p:cNvPr>
          <p:cNvSpPr txBox="1"/>
          <p:nvPr/>
        </p:nvSpPr>
        <p:spPr>
          <a:xfrm>
            <a:off x="5652120" y="1988840"/>
            <a:ext cx="3491880" cy="138499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 need to stretch and move around every 30 minutes</a:t>
            </a:r>
          </a:p>
        </p:txBody>
      </p:sp>
      <p:pic>
        <p:nvPicPr>
          <p:cNvPr id="4" name="Picture 3">
            <a:extLst>
              <a:ext uri="{FF2B5EF4-FFF2-40B4-BE49-F238E27FC236}">
                <a16:creationId xmlns:a16="http://schemas.microsoft.com/office/drawing/2014/main" xmlns="" id="{D13D32BB-D531-46FC-AE1D-CC4674AF7A7C}"/>
              </a:ext>
            </a:extLst>
          </p:cNvPr>
          <p:cNvPicPr>
            <a:picLocks noChangeAspect="1"/>
          </p:cNvPicPr>
          <p:nvPr/>
        </p:nvPicPr>
        <p:blipFill>
          <a:blip r:embed="rId2"/>
          <a:stretch>
            <a:fillRect/>
          </a:stretch>
        </p:blipFill>
        <p:spPr>
          <a:xfrm>
            <a:off x="323528" y="1412776"/>
            <a:ext cx="5193393" cy="4464496"/>
          </a:xfrm>
          <a:prstGeom prst="rect">
            <a:avLst/>
          </a:prstGeom>
        </p:spPr>
      </p:pic>
    </p:spTree>
    <p:extLst>
      <p:ext uri="{BB962C8B-B14F-4D97-AF65-F5344CB8AC3E}">
        <p14:creationId xmlns:p14="http://schemas.microsoft.com/office/powerpoint/2010/main" val="69849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29B538-D6AA-4B8D-918A-806D64D2C76D}"/>
              </a:ext>
            </a:extLst>
          </p:cNvPr>
          <p:cNvSpPr txBox="1"/>
          <p:nvPr/>
        </p:nvSpPr>
        <p:spPr>
          <a:xfrm>
            <a:off x="5652120" y="1988840"/>
            <a:ext cx="3491880" cy="2246769"/>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What other things do I do?</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What else shall we do together?</a:t>
            </a:r>
          </a:p>
        </p:txBody>
      </p:sp>
      <p:pic>
        <p:nvPicPr>
          <p:cNvPr id="2" name="Picture 1">
            <a:extLst>
              <a:ext uri="{FF2B5EF4-FFF2-40B4-BE49-F238E27FC236}">
                <a16:creationId xmlns:a16="http://schemas.microsoft.com/office/drawing/2014/main" xmlns="" id="{0544E929-E94B-46A9-84C4-3F7044007DCF}"/>
              </a:ext>
            </a:extLst>
          </p:cNvPr>
          <p:cNvPicPr>
            <a:picLocks noChangeAspect="1"/>
          </p:cNvPicPr>
          <p:nvPr/>
        </p:nvPicPr>
        <p:blipFill>
          <a:blip r:embed="rId2"/>
          <a:stretch>
            <a:fillRect/>
          </a:stretch>
        </p:blipFill>
        <p:spPr>
          <a:xfrm>
            <a:off x="539552" y="1484784"/>
            <a:ext cx="4807790" cy="4176464"/>
          </a:xfrm>
          <a:prstGeom prst="rect">
            <a:avLst/>
          </a:prstGeom>
        </p:spPr>
      </p:pic>
    </p:spTree>
    <p:extLst>
      <p:ext uri="{BB962C8B-B14F-4D97-AF65-F5344CB8AC3E}">
        <p14:creationId xmlns:p14="http://schemas.microsoft.com/office/powerpoint/2010/main" val="4185665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B5CE1E6E17A2479D52B1CBEF48ECFA" ma:contentTypeVersion="2" ma:contentTypeDescription="Create a new document." ma:contentTypeScope="" ma:versionID="92eb1ab5f41d539620a56a3cbb96c54b">
  <xsd:schema xmlns:xsd="http://www.w3.org/2001/XMLSchema" xmlns:xs="http://www.w3.org/2001/XMLSchema" xmlns:p="http://schemas.microsoft.com/office/2006/metadata/properties" xmlns:ns2="ea90b8c5-af4d-4b02-b2e6-6d80ffaa2b7b" targetNamespace="http://schemas.microsoft.com/office/2006/metadata/properties" ma:root="true" ma:fieldsID="a752d742b9262372dd9e65f5a0ac334b" ns2:_="">
    <xsd:import namespace="ea90b8c5-af4d-4b02-b2e6-6d80ffaa2b7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90b8c5-af4d-4b02-b2e6-6d80ffaa2b7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79EA36-0422-4495-8077-7AFF393D14B0}">
  <ds:schemaRefs>
    <ds:schemaRef ds:uri="http://schemas.microsoft.com/office/2006/metadata/properties"/>
    <ds:schemaRef ds:uri="http://purl.org/dc/dcmitype/"/>
    <ds:schemaRef ds:uri="ea90b8c5-af4d-4b02-b2e6-6d80ffaa2b7b"/>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7F8C8628-816B-415E-83A1-7BD4D9860A5B}">
  <ds:schemaRefs>
    <ds:schemaRef ds:uri="http://schemas.microsoft.com/sharepoint/v3/contenttype/forms"/>
  </ds:schemaRefs>
</ds:datastoreItem>
</file>

<file path=customXml/itemProps3.xml><?xml version="1.0" encoding="utf-8"?>
<ds:datastoreItem xmlns:ds="http://schemas.openxmlformats.org/officeDocument/2006/customXml" ds:itemID="{5617DE5C-345D-4F42-BEF7-604E69D50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90b8c5-af4d-4b02-b2e6-6d80ffaa2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1396</TotalTime>
  <Words>983</Words>
  <Application>Microsoft Office PowerPoint</Application>
  <PresentationFormat>On-screen Show (4:3)</PresentationFormat>
  <Paragraphs>106</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Southwest 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Hoare</dc:creator>
  <cp:lastModifiedBy>Lucy Heyworth</cp:lastModifiedBy>
  <cp:revision>84</cp:revision>
  <dcterms:created xsi:type="dcterms:W3CDTF">2014-09-26T13:41:25Z</dcterms:created>
  <dcterms:modified xsi:type="dcterms:W3CDTF">2019-06-24T13:33:16Z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0x010100C0B5CE1E6E17A2479D52B1CBEF48ECFA</vt:lpwstr>
  </property>
</Properties>
</file>